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1" r:id="rId4"/>
    <p:sldId id="273" r:id="rId5"/>
    <p:sldId id="272" r:id="rId6"/>
    <p:sldId id="259" r:id="rId7"/>
    <p:sldId id="269" r:id="rId8"/>
    <p:sldId id="270" r:id="rId9"/>
    <p:sldId id="274" r:id="rId10"/>
    <p:sldId id="275" r:id="rId11"/>
    <p:sldId id="277" r:id="rId12"/>
    <p:sldId id="276" r:id="rId13"/>
    <p:sldId id="279" r:id="rId14"/>
    <p:sldId id="286" r:id="rId15"/>
    <p:sldId id="280" r:id="rId16"/>
    <p:sldId id="278" r:id="rId17"/>
    <p:sldId id="281" r:id="rId18"/>
    <p:sldId id="282" r:id="rId19"/>
    <p:sldId id="291" r:id="rId20"/>
    <p:sldId id="287" r:id="rId21"/>
    <p:sldId id="288" r:id="rId22"/>
    <p:sldId id="283" r:id="rId23"/>
    <p:sldId id="284" r:id="rId24"/>
    <p:sldId id="285" r:id="rId25"/>
    <p:sldId id="289" r:id="rId26"/>
    <p:sldId id="29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3EA"/>
    <a:srgbClr val="1E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54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8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8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0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1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7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9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5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2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8AB9AB-12DB-4E02-82B2-95D719471032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FF919A-0420-43DE-9DB1-13C5A622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7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zpvhaa5vg9c?feature=oembed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zpvhaa5vg9c?feature=oembed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-BdSPGhCRws?feature=oembed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4.jpeg"/><Relationship Id="rId4" Type="http://schemas.openxmlformats.org/officeDocument/2006/relationships/image" Target="../media/image2.png"/><Relationship Id="rId9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zpvhaa5vg9c?feature=oembed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image" Target="../media/image16.jpe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3.pn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2">
            <a:extLst>
              <a:ext uri="{FF2B5EF4-FFF2-40B4-BE49-F238E27FC236}">
                <a16:creationId xmlns:a16="http://schemas.microsoft.com/office/drawing/2014/main" id="{A3B686A7-FF62-4084-AD62-697305A3A2E2}"/>
              </a:ext>
            </a:extLst>
          </p:cNvPr>
          <p:cNvSpPr txBox="1">
            <a:spLocks/>
          </p:cNvSpPr>
          <p:nvPr/>
        </p:nvSpPr>
        <p:spPr>
          <a:xfrm>
            <a:off x="4007929" y="4529966"/>
            <a:ext cx="4176142" cy="8346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School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of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Mechanical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Engineering</a:t>
            </a:r>
          </a:p>
          <a:p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Chung-Ang University, Seoul, Korea</a:t>
            </a:r>
          </a:p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CAU AIS Lab</a:t>
            </a:r>
            <a:endParaRPr 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C42D7C5B-79C7-8CAA-DE29-F24626F83F4F}"/>
              </a:ext>
            </a:extLst>
          </p:cNvPr>
          <p:cNvSpPr txBox="1">
            <a:spLocks/>
          </p:cNvSpPr>
          <p:nvPr/>
        </p:nvSpPr>
        <p:spPr>
          <a:xfrm>
            <a:off x="4007929" y="5726090"/>
            <a:ext cx="4176142" cy="51887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M.S. Student : Yeongho Kim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2BAC23-7B73-6EB3-7C61-9D285ADBAE84}"/>
              </a:ext>
            </a:extLst>
          </p:cNvPr>
          <p:cNvSpPr/>
          <p:nvPr/>
        </p:nvSpPr>
        <p:spPr>
          <a:xfrm>
            <a:off x="791547" y="1224639"/>
            <a:ext cx="10608906" cy="333573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52661BB3-D52F-3949-46C9-3C70A30DE379}"/>
              </a:ext>
            </a:extLst>
          </p:cNvPr>
          <p:cNvSpPr txBox="1">
            <a:spLocks/>
          </p:cNvSpPr>
          <p:nvPr/>
        </p:nvSpPr>
        <p:spPr>
          <a:xfrm>
            <a:off x="2943742" y="2018069"/>
            <a:ext cx="6304517" cy="49685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2024 MACH Rocket 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Control</a:t>
            </a:r>
            <a:endParaRPr 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1FB52600-477F-9402-4881-1C575E4D5B58}"/>
              </a:ext>
            </a:extLst>
          </p:cNvPr>
          <p:cNvSpPr txBox="1">
            <a:spLocks/>
          </p:cNvSpPr>
          <p:nvPr/>
        </p:nvSpPr>
        <p:spPr>
          <a:xfrm>
            <a:off x="11677386" y="6483695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25FB9C0-02E8-E149-B37C-F8F2A0CA95AC}"/>
              </a:ext>
            </a:extLst>
          </p:cNvPr>
          <p:cNvCxnSpPr>
            <a:cxnSpLocks/>
          </p:cNvCxnSpPr>
          <p:nvPr/>
        </p:nvCxnSpPr>
        <p:spPr>
          <a:xfrm>
            <a:off x="753271" y="2976464"/>
            <a:ext cx="10685459" cy="0"/>
          </a:xfrm>
          <a:prstGeom prst="line">
            <a:avLst/>
          </a:prstGeom>
          <a:ln w="28575">
            <a:solidFill>
              <a:srgbClr val="1E4E7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14B30C-8D0B-A792-F222-FBB2E39DAA90}"/>
              </a:ext>
            </a:extLst>
          </p:cNvPr>
          <p:cNvGrpSpPr/>
          <p:nvPr/>
        </p:nvGrpSpPr>
        <p:grpSpPr>
          <a:xfrm>
            <a:off x="4580980" y="3426686"/>
            <a:ext cx="3030040" cy="741784"/>
            <a:chOff x="6203272" y="51502"/>
            <a:chExt cx="2503868" cy="612972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8549B8D7-C324-4746-0F39-B4A180F42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5" name="그림 4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85132410-33B8-A6C1-6B7B-F9B373E6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5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0" y="124461"/>
            <a:ext cx="5272813" cy="518387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 err="1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전자부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개선 </a:t>
            </a:r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Main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9045E7-5F57-548E-4649-C65F65271494}"/>
              </a:ext>
            </a:extLst>
          </p:cNvPr>
          <p:cNvSpPr txBox="1"/>
          <p:nvPr/>
        </p:nvSpPr>
        <p:spPr>
          <a:xfrm>
            <a:off x="7955917" y="6274279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4G/LTE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Cellular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Modem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Kit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AAC19-64D1-9A4D-7EC2-C6FF0EBF731D}"/>
              </a:ext>
            </a:extLst>
          </p:cNvPr>
          <p:cNvSpPr txBox="1"/>
          <p:nvPr/>
        </p:nvSpPr>
        <p:spPr>
          <a:xfrm>
            <a:off x="4981215" y="2162739"/>
            <a:ext cx="2229570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/>
              <a:t>자이로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축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가속도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축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지자기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축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모션센서</a:t>
            </a:r>
            <a:endParaRPr lang="en-US" altLang="ko-KR" sz="16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5CA513C-D647-BFFF-011C-8CB038F01190}"/>
              </a:ext>
            </a:extLst>
          </p:cNvPr>
          <p:cNvCxnSpPr/>
          <p:nvPr/>
        </p:nvCxnSpPr>
        <p:spPr>
          <a:xfrm>
            <a:off x="4602079" y="3958390"/>
            <a:ext cx="29477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4E137A-D7A6-F5AC-E352-0FDAE94866F4}"/>
              </a:ext>
            </a:extLst>
          </p:cNvPr>
          <p:cNvSpPr txBox="1"/>
          <p:nvPr/>
        </p:nvSpPr>
        <p:spPr>
          <a:xfrm>
            <a:off x="485191" y="970333"/>
            <a:ext cx="6097002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/>
              <a:t>사출 알고리즘 및 안전장치 신뢰성 향상</a:t>
            </a:r>
            <a:r>
              <a:rPr lang="en-US" altLang="ko-KR" sz="1800" b="1" dirty="0"/>
              <a:t> ( ~ 6</a:t>
            </a:r>
            <a:r>
              <a:rPr lang="ko-KR" altLang="en-US" sz="1800" b="1" dirty="0"/>
              <a:t>월초중순</a:t>
            </a:r>
            <a:r>
              <a:rPr lang="en-US" altLang="ko-KR" sz="1800" b="1" dirty="0"/>
              <a:t>)</a:t>
            </a:r>
          </a:p>
        </p:txBody>
      </p:sp>
      <p:pic>
        <p:nvPicPr>
          <p:cNvPr id="20" name="온라인 미디어 19" title="ebimu-9dof 동작영상">
            <a:hlinkClick r:id="" action="ppaction://media"/>
            <a:extLst>
              <a:ext uri="{FF2B5EF4-FFF2-40B4-BE49-F238E27FC236}">
                <a16:creationId xmlns:a16="http://schemas.microsoft.com/office/drawing/2014/main" id="{C20E7DB5-19E3-6330-39C5-EB0C20F9A90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07623" y="4361447"/>
            <a:ext cx="3428459" cy="19370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5A2E076-13D5-573D-F61C-3AA244E22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534" y="1683688"/>
            <a:ext cx="1598636" cy="247299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7FC861-C276-0967-D377-34E4B22460DD}"/>
              </a:ext>
            </a:extLst>
          </p:cNvPr>
          <p:cNvCxnSpPr>
            <a:cxnSpLocks/>
          </p:cNvCxnSpPr>
          <p:nvPr/>
        </p:nvCxnSpPr>
        <p:spPr>
          <a:xfrm>
            <a:off x="9519689" y="5774179"/>
            <a:ext cx="0" cy="5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7C5F637-E98E-00CC-D1BF-0F39A2AED433}"/>
              </a:ext>
            </a:extLst>
          </p:cNvPr>
          <p:cNvCxnSpPr>
            <a:cxnSpLocks/>
          </p:cNvCxnSpPr>
          <p:nvPr/>
        </p:nvCxnSpPr>
        <p:spPr>
          <a:xfrm flipV="1">
            <a:off x="9625333" y="5759018"/>
            <a:ext cx="0" cy="499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F609A373-BA3D-E02A-A421-BF5683CC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291" y="2956132"/>
            <a:ext cx="3274084" cy="2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A95572-05F4-9770-17BD-8509B36D94B3}"/>
              </a:ext>
            </a:extLst>
          </p:cNvPr>
          <p:cNvSpPr txBox="1"/>
          <p:nvPr/>
        </p:nvSpPr>
        <p:spPr>
          <a:xfrm>
            <a:off x="7955917" y="4976511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413823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pic>
        <p:nvPicPr>
          <p:cNvPr id="6" name="그림 5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924CAF49-F70D-17E3-8B47-EB8B98BEF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636" y="157514"/>
            <a:ext cx="1485679" cy="490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9045E7-5F57-548E-4649-C65F65271494}"/>
              </a:ext>
            </a:extLst>
          </p:cNvPr>
          <p:cNvSpPr txBox="1"/>
          <p:nvPr/>
        </p:nvSpPr>
        <p:spPr>
          <a:xfrm>
            <a:off x="7955917" y="6274279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4G/LTE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Cellular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Modem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Kit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AAC19-64D1-9A4D-7EC2-C6FF0EBF731D}"/>
              </a:ext>
            </a:extLst>
          </p:cNvPr>
          <p:cNvSpPr txBox="1"/>
          <p:nvPr/>
        </p:nvSpPr>
        <p:spPr>
          <a:xfrm>
            <a:off x="4981215" y="2162739"/>
            <a:ext cx="2229570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/>
              <a:t>자이로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축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가속도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축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지자기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축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모션센서</a:t>
            </a:r>
            <a:endParaRPr lang="en-US" altLang="ko-KR" sz="16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5CA513C-D647-BFFF-011C-8CB038F01190}"/>
              </a:ext>
            </a:extLst>
          </p:cNvPr>
          <p:cNvCxnSpPr/>
          <p:nvPr/>
        </p:nvCxnSpPr>
        <p:spPr>
          <a:xfrm>
            <a:off x="4602079" y="3958390"/>
            <a:ext cx="29477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4E137A-D7A6-F5AC-E352-0FDAE94866F4}"/>
              </a:ext>
            </a:extLst>
          </p:cNvPr>
          <p:cNvSpPr txBox="1"/>
          <p:nvPr/>
        </p:nvSpPr>
        <p:spPr>
          <a:xfrm>
            <a:off x="485191" y="970333"/>
            <a:ext cx="6097002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/>
              <a:t>사출 알고리즘 및 안전장치 신뢰성 향상</a:t>
            </a:r>
            <a:r>
              <a:rPr lang="en-US" altLang="ko-KR" sz="1800" b="1" dirty="0"/>
              <a:t> ( ~ 6</a:t>
            </a:r>
            <a:r>
              <a:rPr lang="ko-KR" altLang="en-US" sz="1800" b="1" dirty="0"/>
              <a:t>월초중순</a:t>
            </a:r>
            <a:r>
              <a:rPr lang="en-US" altLang="ko-KR" sz="1800" b="1" dirty="0"/>
              <a:t>)</a:t>
            </a:r>
          </a:p>
        </p:txBody>
      </p:sp>
      <p:pic>
        <p:nvPicPr>
          <p:cNvPr id="20" name="온라인 미디어 19" title="ebimu-9dof 동작영상">
            <a:hlinkClick r:id="" action="ppaction://media"/>
            <a:extLst>
              <a:ext uri="{FF2B5EF4-FFF2-40B4-BE49-F238E27FC236}">
                <a16:creationId xmlns:a16="http://schemas.microsoft.com/office/drawing/2014/main" id="{C20E7DB5-19E3-6330-39C5-EB0C20F9A90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807623" y="4361447"/>
            <a:ext cx="3428459" cy="19370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5A2E076-13D5-573D-F61C-3AA244E22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534" y="1683688"/>
            <a:ext cx="1598636" cy="247299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7FC861-C276-0967-D377-34E4B22460DD}"/>
              </a:ext>
            </a:extLst>
          </p:cNvPr>
          <p:cNvCxnSpPr>
            <a:cxnSpLocks/>
          </p:cNvCxnSpPr>
          <p:nvPr/>
        </p:nvCxnSpPr>
        <p:spPr>
          <a:xfrm>
            <a:off x="9519689" y="5774179"/>
            <a:ext cx="0" cy="5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7C5F637-E98E-00CC-D1BF-0F39A2AED433}"/>
              </a:ext>
            </a:extLst>
          </p:cNvPr>
          <p:cNvCxnSpPr>
            <a:cxnSpLocks/>
          </p:cNvCxnSpPr>
          <p:nvPr/>
        </p:nvCxnSpPr>
        <p:spPr>
          <a:xfrm flipV="1">
            <a:off x="9625333" y="5759018"/>
            <a:ext cx="0" cy="499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F609A373-BA3D-E02A-A421-BF5683CC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291" y="2956132"/>
            <a:ext cx="3274084" cy="2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A95572-05F4-9770-17BD-8509B36D94B3}"/>
              </a:ext>
            </a:extLst>
          </p:cNvPr>
          <p:cNvSpPr txBox="1"/>
          <p:nvPr/>
        </p:nvSpPr>
        <p:spPr>
          <a:xfrm>
            <a:off x="7955917" y="4976511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Raspberry Pi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DD039BC-BADB-79BA-60FC-41DEEFB24C9E}"/>
              </a:ext>
            </a:extLst>
          </p:cNvPr>
          <p:cNvSpPr/>
          <p:nvPr/>
        </p:nvSpPr>
        <p:spPr>
          <a:xfrm>
            <a:off x="4379495" y="1866563"/>
            <a:ext cx="7004882" cy="371007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2573A-EBD8-43FF-7CBA-03E166A48F6B}"/>
              </a:ext>
            </a:extLst>
          </p:cNvPr>
          <p:cNvSpPr txBox="1"/>
          <p:nvPr/>
        </p:nvSpPr>
        <p:spPr>
          <a:xfrm>
            <a:off x="9346418" y="1455400"/>
            <a:ext cx="2037960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김영호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박정빈</a:t>
            </a:r>
            <a:endParaRPr lang="en-US" altLang="ko-KR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68204-030B-6129-87AB-5C143C92FD44}"/>
              </a:ext>
            </a:extLst>
          </p:cNvPr>
          <p:cNvSpPr txBox="1"/>
          <p:nvPr/>
        </p:nvSpPr>
        <p:spPr>
          <a:xfrm>
            <a:off x="4977698" y="4294307"/>
            <a:ext cx="2507947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/>
              <a:t>필터링 기능 추가 예정</a:t>
            </a:r>
            <a:endParaRPr lang="en-US" altLang="ko-KR" sz="1600" b="1" dirty="0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75C29036-D0C7-5EFE-EDF2-1D10431E1E6C}"/>
              </a:ext>
            </a:extLst>
          </p:cNvPr>
          <p:cNvSpPr txBox="1">
            <a:spLocks/>
          </p:cNvSpPr>
          <p:nvPr/>
        </p:nvSpPr>
        <p:spPr>
          <a:xfrm>
            <a:off x="485190" y="124461"/>
            <a:ext cx="5272813" cy="51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전자부 개선 </a:t>
            </a:r>
            <a:r>
              <a:rPr lang="en-US" altLang="ko-KR" sz="280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Main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40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9045E7-5F57-548E-4649-C65F65271494}"/>
              </a:ext>
            </a:extLst>
          </p:cNvPr>
          <p:cNvSpPr txBox="1"/>
          <p:nvPr/>
        </p:nvSpPr>
        <p:spPr>
          <a:xfrm>
            <a:off x="7955917" y="6274279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4G/LTE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Cellular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Modem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Kit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AAC19-64D1-9A4D-7EC2-C6FF0EBF731D}"/>
              </a:ext>
            </a:extLst>
          </p:cNvPr>
          <p:cNvSpPr txBox="1"/>
          <p:nvPr/>
        </p:nvSpPr>
        <p:spPr>
          <a:xfrm>
            <a:off x="5035407" y="3440605"/>
            <a:ext cx="2229570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사출 알고리즘</a:t>
            </a:r>
            <a:endParaRPr lang="en-US" altLang="ko-KR" sz="16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5CA513C-D647-BFFF-011C-8CB038F01190}"/>
              </a:ext>
            </a:extLst>
          </p:cNvPr>
          <p:cNvCxnSpPr>
            <a:cxnSpLocks/>
          </p:cNvCxnSpPr>
          <p:nvPr/>
        </p:nvCxnSpPr>
        <p:spPr>
          <a:xfrm flipH="1">
            <a:off x="4602079" y="3958390"/>
            <a:ext cx="29477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4E137A-D7A6-F5AC-E352-0FDAE94866F4}"/>
              </a:ext>
            </a:extLst>
          </p:cNvPr>
          <p:cNvSpPr txBox="1"/>
          <p:nvPr/>
        </p:nvSpPr>
        <p:spPr>
          <a:xfrm>
            <a:off x="485191" y="970333"/>
            <a:ext cx="6097002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/>
              <a:t>사출 알고리즘 및 안전장치 신뢰성 향상</a:t>
            </a:r>
            <a:r>
              <a:rPr lang="en-US" altLang="ko-KR" sz="1800" b="1" dirty="0"/>
              <a:t> ( ~ 6</a:t>
            </a:r>
            <a:r>
              <a:rPr lang="ko-KR" altLang="en-US" sz="1800" b="1" dirty="0"/>
              <a:t>월초중순</a:t>
            </a:r>
            <a:r>
              <a:rPr lang="en-US" altLang="ko-KR" sz="1800" b="1" dirty="0"/>
              <a:t>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7FC861-C276-0967-D377-34E4B22460DD}"/>
              </a:ext>
            </a:extLst>
          </p:cNvPr>
          <p:cNvCxnSpPr>
            <a:cxnSpLocks/>
          </p:cNvCxnSpPr>
          <p:nvPr/>
        </p:nvCxnSpPr>
        <p:spPr>
          <a:xfrm>
            <a:off x="9519689" y="5774179"/>
            <a:ext cx="0" cy="5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7C5F637-E98E-00CC-D1BF-0F39A2AED433}"/>
              </a:ext>
            </a:extLst>
          </p:cNvPr>
          <p:cNvCxnSpPr>
            <a:cxnSpLocks/>
          </p:cNvCxnSpPr>
          <p:nvPr/>
        </p:nvCxnSpPr>
        <p:spPr>
          <a:xfrm flipV="1">
            <a:off x="9625333" y="5759018"/>
            <a:ext cx="0" cy="499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F609A373-BA3D-E02A-A421-BF5683CC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291" y="2956132"/>
            <a:ext cx="3274084" cy="2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A95572-05F4-9770-17BD-8509B36D94B3}"/>
              </a:ext>
            </a:extLst>
          </p:cNvPr>
          <p:cNvSpPr txBox="1"/>
          <p:nvPr/>
        </p:nvSpPr>
        <p:spPr>
          <a:xfrm>
            <a:off x="7955917" y="4976511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Raspberry Pi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D76B87-FA07-EF42-FD65-9E9D67FF5D4F}"/>
              </a:ext>
            </a:extLst>
          </p:cNvPr>
          <p:cNvGrpSpPr/>
          <p:nvPr/>
        </p:nvGrpSpPr>
        <p:grpSpPr>
          <a:xfrm>
            <a:off x="1246483" y="2652009"/>
            <a:ext cx="3065610" cy="2817884"/>
            <a:chOff x="8784267" y="3445212"/>
            <a:chExt cx="3065610" cy="281788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7B2E7A6-9283-FE66-000A-6ED7A2365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267" y="3445212"/>
              <a:ext cx="3065610" cy="281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5603D8-92C9-C349-009B-C60B2B4F518E}"/>
                </a:ext>
              </a:extLst>
            </p:cNvPr>
            <p:cNvSpPr/>
            <p:nvPr/>
          </p:nvSpPr>
          <p:spPr>
            <a:xfrm>
              <a:off x="9974179" y="4331740"/>
              <a:ext cx="778293" cy="8349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B6F829-B721-9AE7-9F56-FD253B694C41}"/>
              </a:ext>
            </a:extLst>
          </p:cNvPr>
          <p:cNvSpPr txBox="1"/>
          <p:nvPr/>
        </p:nvSpPr>
        <p:spPr>
          <a:xfrm>
            <a:off x="1103890" y="5476895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Servo Motor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7B94F40-3E19-D29A-26A1-1B11CA4C7142}"/>
              </a:ext>
            </a:extLst>
          </p:cNvPr>
          <p:cNvSpPr/>
          <p:nvPr/>
        </p:nvSpPr>
        <p:spPr>
          <a:xfrm>
            <a:off x="885288" y="2024145"/>
            <a:ext cx="7004882" cy="4096737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7EEA88-ECE7-6D56-E31D-C96538B1634C}"/>
              </a:ext>
            </a:extLst>
          </p:cNvPr>
          <p:cNvSpPr txBox="1"/>
          <p:nvPr/>
        </p:nvSpPr>
        <p:spPr>
          <a:xfrm>
            <a:off x="5611579" y="1611276"/>
            <a:ext cx="2037960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김수한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김영호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박정빈</a:t>
            </a:r>
            <a:endParaRPr lang="en-US" altLang="ko-KR" sz="1200" b="1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3BD68CF-B291-F649-F1D4-4E3F68A08D7C}"/>
              </a:ext>
            </a:extLst>
          </p:cNvPr>
          <p:cNvSpPr txBox="1">
            <a:spLocks/>
          </p:cNvSpPr>
          <p:nvPr/>
        </p:nvSpPr>
        <p:spPr>
          <a:xfrm>
            <a:off x="485190" y="124461"/>
            <a:ext cx="5272813" cy="51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 err="1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전자부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개선 </a:t>
            </a:r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Main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291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0" y="124461"/>
            <a:ext cx="5164171" cy="51838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 err="1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전자부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개선 </a:t>
            </a:r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Main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4E137A-D7A6-F5AC-E352-0FDAE94866F4}"/>
              </a:ext>
            </a:extLst>
          </p:cNvPr>
          <p:cNvSpPr txBox="1"/>
          <p:nvPr/>
        </p:nvSpPr>
        <p:spPr>
          <a:xfrm>
            <a:off x="485191" y="970333"/>
            <a:ext cx="609700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 err="1"/>
              <a:t>전자부</a:t>
            </a:r>
            <a:r>
              <a:rPr lang="ko-KR" altLang="en-US" sz="1800" b="1" dirty="0"/>
              <a:t> 전선 관리 대책 선정</a:t>
            </a:r>
            <a:r>
              <a:rPr lang="en-US" altLang="ko-KR" sz="1800" b="1" dirty="0"/>
              <a:t> ( ~ 6</a:t>
            </a:r>
            <a:r>
              <a:rPr lang="ko-KR" altLang="en-US" sz="1800" b="1" dirty="0"/>
              <a:t>월말</a:t>
            </a:r>
            <a:r>
              <a:rPr lang="en-US" altLang="ko-KR" sz="1800" b="1" dirty="0"/>
              <a:t>)</a:t>
            </a:r>
          </a:p>
        </p:txBody>
      </p:sp>
      <p:pic>
        <p:nvPicPr>
          <p:cNvPr id="3074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F609A373-BA3D-E02A-A421-BF5683CC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86" y="1719635"/>
            <a:ext cx="3274084" cy="2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A95572-05F4-9770-17BD-8509B36D94B3}"/>
              </a:ext>
            </a:extLst>
          </p:cNvPr>
          <p:cNvSpPr txBox="1"/>
          <p:nvPr/>
        </p:nvSpPr>
        <p:spPr>
          <a:xfrm>
            <a:off x="3732369" y="3844654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Raspberry 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6F829-B721-9AE7-9F56-FD253B694C41}"/>
              </a:ext>
            </a:extLst>
          </p:cNvPr>
          <p:cNvSpPr txBox="1"/>
          <p:nvPr/>
        </p:nvSpPr>
        <p:spPr>
          <a:xfrm>
            <a:off x="3713429" y="6242824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Servo Motor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2E5242-9DEA-322C-4CE3-A0545EA62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25" y="1652201"/>
            <a:ext cx="1598636" cy="247299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E21BD6-E408-CA99-BF68-F282BFCC1E6C}"/>
              </a:ext>
            </a:extLst>
          </p:cNvPr>
          <p:cNvGrpSpPr/>
          <p:nvPr/>
        </p:nvGrpSpPr>
        <p:grpSpPr>
          <a:xfrm rot="5400000">
            <a:off x="3087522" y="2599184"/>
            <a:ext cx="105644" cy="515261"/>
            <a:chOff x="9519689" y="5759018"/>
            <a:chExt cx="105644" cy="515261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5534933-97F9-5185-4189-EF4AA7E63670}"/>
                </a:ext>
              </a:extLst>
            </p:cNvPr>
            <p:cNvCxnSpPr>
              <a:cxnSpLocks/>
            </p:cNvCxnSpPr>
            <p:nvPr/>
          </p:nvCxnSpPr>
          <p:spPr>
            <a:xfrm>
              <a:off x="9519689" y="5774179"/>
              <a:ext cx="0" cy="5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15C45F2-78CA-F669-F475-CB9A92167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33" y="5759018"/>
              <a:ext cx="0" cy="499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F610C9-C522-21EC-376C-1FC94B6916FB}"/>
              </a:ext>
            </a:extLst>
          </p:cNvPr>
          <p:cNvGrpSpPr/>
          <p:nvPr/>
        </p:nvGrpSpPr>
        <p:grpSpPr>
          <a:xfrm rot="5400000">
            <a:off x="7414882" y="2599184"/>
            <a:ext cx="105644" cy="515261"/>
            <a:chOff x="9519689" y="5759018"/>
            <a:chExt cx="105644" cy="515261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3EA025A-3290-0E0E-6B69-198E2AE37A95}"/>
                </a:ext>
              </a:extLst>
            </p:cNvPr>
            <p:cNvCxnSpPr>
              <a:cxnSpLocks/>
            </p:cNvCxnSpPr>
            <p:nvPr/>
          </p:nvCxnSpPr>
          <p:spPr>
            <a:xfrm>
              <a:off x="9519689" y="5774179"/>
              <a:ext cx="0" cy="5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DC68A7D-235C-0D62-FA31-E5518549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33" y="5759018"/>
              <a:ext cx="0" cy="499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D76DF390-5ECD-C0EA-4A4D-0A1442E89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178" y="1108580"/>
            <a:ext cx="3350795" cy="3350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9045E7-5F57-548E-4649-C65F65271494}"/>
              </a:ext>
            </a:extLst>
          </p:cNvPr>
          <p:cNvSpPr txBox="1"/>
          <p:nvPr/>
        </p:nvSpPr>
        <p:spPr>
          <a:xfrm>
            <a:off x="8062178" y="3912089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4G/LTE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Cellular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Modem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Kit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6F83D9-8CC5-949A-8A2E-8BD315B71F9A}"/>
              </a:ext>
            </a:extLst>
          </p:cNvPr>
          <p:cNvGrpSpPr/>
          <p:nvPr/>
        </p:nvGrpSpPr>
        <p:grpSpPr>
          <a:xfrm>
            <a:off x="5283183" y="4338296"/>
            <a:ext cx="105644" cy="515261"/>
            <a:chOff x="9519689" y="5759018"/>
            <a:chExt cx="105644" cy="515261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80D637B-CE7E-D373-51AD-75B770582C78}"/>
                </a:ext>
              </a:extLst>
            </p:cNvPr>
            <p:cNvCxnSpPr>
              <a:cxnSpLocks/>
            </p:cNvCxnSpPr>
            <p:nvPr/>
          </p:nvCxnSpPr>
          <p:spPr>
            <a:xfrm>
              <a:off x="9519689" y="5774179"/>
              <a:ext cx="0" cy="5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B0FC070-4AC0-8B1D-DF9B-514A1B2515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33" y="5759018"/>
              <a:ext cx="0" cy="499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900-00005 | Parallax Inc 4 → 6 V 140 mA Servo Motor, 27 Ncm Max Output  Torque | RS">
            <a:extLst>
              <a:ext uri="{FF2B5EF4-FFF2-40B4-BE49-F238E27FC236}">
                <a16:creationId xmlns:a16="http://schemas.microsoft.com/office/drawing/2014/main" id="{D6430208-0E75-3AE3-CE17-ABDF0BF49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394" y="5060765"/>
            <a:ext cx="2198743" cy="12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527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0" y="124461"/>
            <a:ext cx="5164171" cy="51838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 err="1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전자부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개선 </a:t>
            </a:r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Main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4E137A-D7A6-F5AC-E352-0FDAE94866F4}"/>
              </a:ext>
            </a:extLst>
          </p:cNvPr>
          <p:cNvSpPr txBox="1"/>
          <p:nvPr/>
        </p:nvSpPr>
        <p:spPr>
          <a:xfrm>
            <a:off x="485191" y="970333"/>
            <a:ext cx="609700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 err="1"/>
              <a:t>전자부</a:t>
            </a:r>
            <a:r>
              <a:rPr lang="ko-KR" altLang="en-US" sz="1800" b="1" dirty="0"/>
              <a:t> 전선 관리 대책 선정</a:t>
            </a:r>
            <a:r>
              <a:rPr lang="en-US" altLang="ko-KR" sz="1800" b="1" dirty="0"/>
              <a:t> ( ~ 6</a:t>
            </a:r>
            <a:r>
              <a:rPr lang="ko-KR" altLang="en-US" sz="1800" b="1" dirty="0"/>
              <a:t>월말</a:t>
            </a:r>
            <a:r>
              <a:rPr lang="en-US" altLang="ko-KR" sz="1800" b="1" dirty="0"/>
              <a:t>)</a:t>
            </a:r>
          </a:p>
        </p:txBody>
      </p:sp>
      <p:pic>
        <p:nvPicPr>
          <p:cNvPr id="3074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F609A373-BA3D-E02A-A421-BF5683CC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86" y="1719635"/>
            <a:ext cx="3274084" cy="2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A95572-05F4-9770-17BD-8509B36D94B3}"/>
              </a:ext>
            </a:extLst>
          </p:cNvPr>
          <p:cNvSpPr txBox="1"/>
          <p:nvPr/>
        </p:nvSpPr>
        <p:spPr>
          <a:xfrm>
            <a:off x="3732369" y="3844654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Raspberry 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6F829-B721-9AE7-9F56-FD253B694C41}"/>
              </a:ext>
            </a:extLst>
          </p:cNvPr>
          <p:cNvSpPr txBox="1"/>
          <p:nvPr/>
        </p:nvSpPr>
        <p:spPr>
          <a:xfrm>
            <a:off x="3713429" y="6242824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Servo Motor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2E5242-9DEA-322C-4CE3-A0545EA62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25" y="1652201"/>
            <a:ext cx="1598636" cy="247299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E21BD6-E408-CA99-BF68-F282BFCC1E6C}"/>
              </a:ext>
            </a:extLst>
          </p:cNvPr>
          <p:cNvGrpSpPr/>
          <p:nvPr/>
        </p:nvGrpSpPr>
        <p:grpSpPr>
          <a:xfrm rot="5400000">
            <a:off x="3087522" y="2599184"/>
            <a:ext cx="105644" cy="515261"/>
            <a:chOff x="9519689" y="5759018"/>
            <a:chExt cx="105644" cy="515261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5534933-97F9-5185-4189-EF4AA7E63670}"/>
                </a:ext>
              </a:extLst>
            </p:cNvPr>
            <p:cNvCxnSpPr>
              <a:cxnSpLocks/>
            </p:cNvCxnSpPr>
            <p:nvPr/>
          </p:nvCxnSpPr>
          <p:spPr>
            <a:xfrm>
              <a:off x="9519689" y="5774179"/>
              <a:ext cx="0" cy="5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15C45F2-78CA-F669-F475-CB9A92167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33" y="5759018"/>
              <a:ext cx="0" cy="499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F610C9-C522-21EC-376C-1FC94B6916FB}"/>
              </a:ext>
            </a:extLst>
          </p:cNvPr>
          <p:cNvGrpSpPr/>
          <p:nvPr/>
        </p:nvGrpSpPr>
        <p:grpSpPr>
          <a:xfrm rot="5400000">
            <a:off x="7414882" y="2599184"/>
            <a:ext cx="105644" cy="515261"/>
            <a:chOff x="9519689" y="5759018"/>
            <a:chExt cx="105644" cy="515261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3EA025A-3290-0E0E-6B69-198E2AE37A95}"/>
                </a:ext>
              </a:extLst>
            </p:cNvPr>
            <p:cNvCxnSpPr>
              <a:cxnSpLocks/>
            </p:cNvCxnSpPr>
            <p:nvPr/>
          </p:nvCxnSpPr>
          <p:spPr>
            <a:xfrm>
              <a:off x="9519689" y="5774179"/>
              <a:ext cx="0" cy="5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DC68A7D-235C-0D62-FA31-E5518549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33" y="5759018"/>
              <a:ext cx="0" cy="499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D76DF390-5ECD-C0EA-4A4D-0A1442E89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178" y="1108580"/>
            <a:ext cx="3350795" cy="3350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9045E7-5F57-548E-4649-C65F65271494}"/>
              </a:ext>
            </a:extLst>
          </p:cNvPr>
          <p:cNvSpPr txBox="1"/>
          <p:nvPr/>
        </p:nvSpPr>
        <p:spPr>
          <a:xfrm>
            <a:off x="8062178" y="3912089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4G/LTE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Cellular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Modem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Kit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6F83D9-8CC5-949A-8A2E-8BD315B71F9A}"/>
              </a:ext>
            </a:extLst>
          </p:cNvPr>
          <p:cNvGrpSpPr/>
          <p:nvPr/>
        </p:nvGrpSpPr>
        <p:grpSpPr>
          <a:xfrm>
            <a:off x="5283183" y="4338296"/>
            <a:ext cx="105644" cy="515261"/>
            <a:chOff x="9519689" y="5759018"/>
            <a:chExt cx="105644" cy="515261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80D637B-CE7E-D373-51AD-75B770582C78}"/>
                </a:ext>
              </a:extLst>
            </p:cNvPr>
            <p:cNvCxnSpPr>
              <a:cxnSpLocks/>
            </p:cNvCxnSpPr>
            <p:nvPr/>
          </p:nvCxnSpPr>
          <p:spPr>
            <a:xfrm>
              <a:off x="9519689" y="5774179"/>
              <a:ext cx="0" cy="5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B0FC070-4AC0-8B1D-DF9B-514A1B2515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33" y="5759018"/>
              <a:ext cx="0" cy="499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900-00005 | Parallax Inc 4 → 6 V 140 mA Servo Motor, 27 Ncm Max Output  Torque | RS">
            <a:extLst>
              <a:ext uri="{FF2B5EF4-FFF2-40B4-BE49-F238E27FC236}">
                <a16:creationId xmlns:a16="http://schemas.microsoft.com/office/drawing/2014/main" id="{D6430208-0E75-3AE3-CE17-ABDF0BF49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394" y="5060765"/>
            <a:ext cx="2198743" cy="12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온라인 미디어 9" title="제20회 전국항공우주과학경진대회ㅣ대학생 로켓발사">
            <a:hlinkClick r:id="" action="ppaction://media"/>
            <a:extLst>
              <a:ext uri="{FF2B5EF4-FFF2-40B4-BE49-F238E27FC236}">
                <a16:creationId xmlns:a16="http://schemas.microsoft.com/office/drawing/2014/main" id="{14412951-F217-A795-4103-128982B2A7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1791477" y="1527023"/>
            <a:ext cx="7946098" cy="44895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40362-649B-288D-7BB1-6039D2FD79EB}"/>
              </a:ext>
            </a:extLst>
          </p:cNvPr>
          <p:cNvSpPr txBox="1"/>
          <p:nvPr/>
        </p:nvSpPr>
        <p:spPr>
          <a:xfrm>
            <a:off x="1767929" y="5988017"/>
            <a:ext cx="2229570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1:46</a:t>
            </a:r>
          </a:p>
        </p:txBody>
      </p:sp>
    </p:spTree>
    <p:extLst>
      <p:ext uri="{BB962C8B-B14F-4D97-AF65-F5344CB8AC3E}">
        <p14:creationId xmlns:p14="http://schemas.microsoft.com/office/powerpoint/2010/main" val="32986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1" y="124461"/>
            <a:ext cx="5327134" cy="51838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 err="1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전자부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개선 </a:t>
            </a:r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Main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4E137A-D7A6-F5AC-E352-0FDAE94866F4}"/>
              </a:ext>
            </a:extLst>
          </p:cNvPr>
          <p:cNvSpPr txBox="1"/>
          <p:nvPr/>
        </p:nvSpPr>
        <p:spPr>
          <a:xfrm>
            <a:off x="485191" y="970333"/>
            <a:ext cx="609700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 err="1"/>
              <a:t>전자부</a:t>
            </a:r>
            <a:r>
              <a:rPr lang="ko-KR" altLang="en-US" sz="1800" b="1" dirty="0"/>
              <a:t> 전선 관리 대책 선정 </a:t>
            </a:r>
            <a:r>
              <a:rPr lang="en-US" altLang="ko-KR" sz="1800" b="1" dirty="0"/>
              <a:t>( ~ 6</a:t>
            </a:r>
            <a:r>
              <a:rPr lang="ko-KR" altLang="en-US" sz="1800" b="1" dirty="0"/>
              <a:t>월말</a:t>
            </a:r>
            <a:r>
              <a:rPr lang="en-US" altLang="ko-KR" sz="1800" b="1" dirty="0"/>
              <a:t>)</a:t>
            </a:r>
          </a:p>
        </p:txBody>
      </p:sp>
      <p:pic>
        <p:nvPicPr>
          <p:cNvPr id="3074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F609A373-BA3D-E02A-A421-BF5683CC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86" y="1719635"/>
            <a:ext cx="3274084" cy="2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A95572-05F4-9770-17BD-8509B36D94B3}"/>
              </a:ext>
            </a:extLst>
          </p:cNvPr>
          <p:cNvSpPr txBox="1"/>
          <p:nvPr/>
        </p:nvSpPr>
        <p:spPr>
          <a:xfrm>
            <a:off x="3732369" y="3844654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Raspberry 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6F829-B721-9AE7-9F56-FD253B694C41}"/>
              </a:ext>
            </a:extLst>
          </p:cNvPr>
          <p:cNvSpPr txBox="1"/>
          <p:nvPr/>
        </p:nvSpPr>
        <p:spPr>
          <a:xfrm>
            <a:off x="3713429" y="6242824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Servo Motor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2E5242-9DEA-322C-4CE3-A0545EA62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25" y="1652201"/>
            <a:ext cx="1598636" cy="247299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E21BD6-E408-CA99-BF68-F282BFCC1E6C}"/>
              </a:ext>
            </a:extLst>
          </p:cNvPr>
          <p:cNvGrpSpPr/>
          <p:nvPr/>
        </p:nvGrpSpPr>
        <p:grpSpPr>
          <a:xfrm rot="5400000">
            <a:off x="3087522" y="2599184"/>
            <a:ext cx="105644" cy="515261"/>
            <a:chOff x="9519689" y="5759018"/>
            <a:chExt cx="105644" cy="515261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5534933-97F9-5185-4189-EF4AA7E63670}"/>
                </a:ext>
              </a:extLst>
            </p:cNvPr>
            <p:cNvCxnSpPr>
              <a:cxnSpLocks/>
            </p:cNvCxnSpPr>
            <p:nvPr/>
          </p:nvCxnSpPr>
          <p:spPr>
            <a:xfrm>
              <a:off x="9519689" y="5774179"/>
              <a:ext cx="0" cy="5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15C45F2-78CA-F669-F475-CB9A92167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33" y="5759018"/>
              <a:ext cx="0" cy="499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F610C9-C522-21EC-376C-1FC94B6916FB}"/>
              </a:ext>
            </a:extLst>
          </p:cNvPr>
          <p:cNvGrpSpPr/>
          <p:nvPr/>
        </p:nvGrpSpPr>
        <p:grpSpPr>
          <a:xfrm rot="5400000">
            <a:off x="7414882" y="2599184"/>
            <a:ext cx="105644" cy="515261"/>
            <a:chOff x="9519689" y="5759018"/>
            <a:chExt cx="105644" cy="515261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3EA025A-3290-0E0E-6B69-198E2AE37A95}"/>
                </a:ext>
              </a:extLst>
            </p:cNvPr>
            <p:cNvCxnSpPr>
              <a:cxnSpLocks/>
            </p:cNvCxnSpPr>
            <p:nvPr/>
          </p:nvCxnSpPr>
          <p:spPr>
            <a:xfrm>
              <a:off x="9519689" y="5774179"/>
              <a:ext cx="0" cy="5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EDC68A7D-235C-0D62-FA31-E5518549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33" y="5759018"/>
              <a:ext cx="0" cy="499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D76DF390-5ECD-C0EA-4A4D-0A1442E89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178" y="1108580"/>
            <a:ext cx="3350795" cy="3350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9045E7-5F57-548E-4649-C65F65271494}"/>
              </a:ext>
            </a:extLst>
          </p:cNvPr>
          <p:cNvSpPr txBox="1"/>
          <p:nvPr/>
        </p:nvSpPr>
        <p:spPr>
          <a:xfrm>
            <a:off x="8062178" y="3912089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4G/LTE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Cellular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Modem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Kit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6F83D9-8CC5-949A-8A2E-8BD315B71F9A}"/>
              </a:ext>
            </a:extLst>
          </p:cNvPr>
          <p:cNvGrpSpPr/>
          <p:nvPr/>
        </p:nvGrpSpPr>
        <p:grpSpPr>
          <a:xfrm>
            <a:off x="5283183" y="4338296"/>
            <a:ext cx="105644" cy="515261"/>
            <a:chOff x="9519689" y="5759018"/>
            <a:chExt cx="105644" cy="515261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80D637B-CE7E-D373-51AD-75B770582C78}"/>
                </a:ext>
              </a:extLst>
            </p:cNvPr>
            <p:cNvCxnSpPr>
              <a:cxnSpLocks/>
            </p:cNvCxnSpPr>
            <p:nvPr/>
          </p:nvCxnSpPr>
          <p:spPr>
            <a:xfrm>
              <a:off x="9519689" y="5774179"/>
              <a:ext cx="0" cy="5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B0FC070-4AC0-8B1D-DF9B-514A1B2515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33" y="5759018"/>
              <a:ext cx="0" cy="499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900-00005 | Parallax Inc 4 → 6 V 140 mA Servo Motor, 27 Ncm Max Output  Torque | RS">
            <a:extLst>
              <a:ext uri="{FF2B5EF4-FFF2-40B4-BE49-F238E27FC236}">
                <a16:creationId xmlns:a16="http://schemas.microsoft.com/office/drawing/2014/main" id="{D6430208-0E75-3AE3-CE17-ABDF0BF49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394" y="5060765"/>
            <a:ext cx="2198743" cy="12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4AB66CC-6D35-EF8E-9FB3-246489611C2E}"/>
              </a:ext>
            </a:extLst>
          </p:cNvPr>
          <p:cNvSpPr/>
          <p:nvPr/>
        </p:nvSpPr>
        <p:spPr>
          <a:xfrm>
            <a:off x="3844090" y="1497932"/>
            <a:ext cx="2878553" cy="28403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8C3F9C8-2CEA-553F-B041-D6E167D3B36F}"/>
              </a:ext>
            </a:extLst>
          </p:cNvPr>
          <p:cNvCxnSpPr>
            <a:cxnSpLocks/>
          </p:cNvCxnSpPr>
          <p:nvPr/>
        </p:nvCxnSpPr>
        <p:spPr>
          <a:xfrm flipH="1">
            <a:off x="3730796" y="4182573"/>
            <a:ext cx="215712" cy="360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00810D2D-3B75-1E10-8441-8EB54F47C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272" y="4384071"/>
            <a:ext cx="2158819" cy="199420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2A5BC0-58D7-FD4B-0C8D-C7039C4273A2}"/>
              </a:ext>
            </a:extLst>
          </p:cNvPr>
          <p:cNvSpPr/>
          <p:nvPr/>
        </p:nvSpPr>
        <p:spPr>
          <a:xfrm>
            <a:off x="1399779" y="5901569"/>
            <a:ext cx="1655444" cy="484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A9E8A0-F0E6-C853-D51A-D0F76CE6A1B6}"/>
              </a:ext>
            </a:extLst>
          </p:cNvPr>
          <p:cNvSpPr txBox="1"/>
          <p:nvPr/>
        </p:nvSpPr>
        <p:spPr>
          <a:xfrm>
            <a:off x="217551" y="5995840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Wireless Relay Module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40638-954A-6553-4396-9528D9C53787}"/>
              </a:ext>
            </a:extLst>
          </p:cNvPr>
          <p:cNvSpPr txBox="1"/>
          <p:nvPr/>
        </p:nvSpPr>
        <p:spPr>
          <a:xfrm>
            <a:off x="886272" y="6364682"/>
            <a:ext cx="2772246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로켓 </a:t>
            </a:r>
            <a:r>
              <a:rPr lang="ko-KR" altLang="en-US" sz="1600" b="1" dirty="0" err="1"/>
              <a:t>체결시</a:t>
            </a:r>
            <a:r>
              <a:rPr lang="ko-KR" altLang="en-US" sz="1600" b="1" dirty="0"/>
              <a:t> 안정성 향상</a:t>
            </a:r>
            <a:endParaRPr lang="en-US" altLang="ko-KR" sz="16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CFA0CA-28C6-C3B3-19DB-FF9DF86AE5AB}"/>
              </a:ext>
            </a:extLst>
          </p:cNvPr>
          <p:cNvSpPr/>
          <p:nvPr/>
        </p:nvSpPr>
        <p:spPr>
          <a:xfrm>
            <a:off x="537011" y="1467924"/>
            <a:ext cx="3031335" cy="284036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82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D1B35D87-CE5B-AF90-60DE-1C3414E6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139630"/>
            <a:ext cx="223775" cy="21989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2" y="124461"/>
            <a:ext cx="3387012" cy="518387"/>
          </a:xfrm>
        </p:spPr>
        <p:txBody>
          <a:bodyPr>
            <a:noAutofit/>
          </a:bodyPr>
          <a:lstStyle/>
          <a:p>
            <a:pPr algn="l"/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개략도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AE02EBD-2064-593B-C711-4FC4A828DFB9}"/>
              </a:ext>
            </a:extLst>
          </p:cNvPr>
          <p:cNvSpPr txBox="1">
            <a:spLocks/>
          </p:cNvSpPr>
          <p:nvPr/>
        </p:nvSpPr>
        <p:spPr>
          <a:xfrm>
            <a:off x="673900" y="1185615"/>
            <a:ext cx="4176142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Schematic of 2024 Two Stage Rocket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endParaRPr 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pic>
        <p:nvPicPr>
          <p:cNvPr id="12" name="그림 1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1B6518F-948F-A160-555D-19B9646BD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2314224"/>
            <a:ext cx="11262503" cy="3062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5F31BB-59F9-F1C9-E277-DF38F9AC261B}"/>
              </a:ext>
            </a:extLst>
          </p:cNvPr>
          <p:cNvSpPr/>
          <p:nvPr/>
        </p:nvSpPr>
        <p:spPr>
          <a:xfrm>
            <a:off x="6096000" y="3250615"/>
            <a:ext cx="1606216" cy="6918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912993-A3F8-C22D-7611-D2543979E2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899108" y="3942431"/>
            <a:ext cx="0" cy="1375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755C20-337A-172C-4A1B-4FAE59791280}"/>
              </a:ext>
            </a:extLst>
          </p:cNvPr>
          <p:cNvSpPr txBox="1"/>
          <p:nvPr/>
        </p:nvSpPr>
        <p:spPr>
          <a:xfrm>
            <a:off x="5117735" y="5317958"/>
            <a:ext cx="3115455" cy="11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/>
              <a:t>지상국</a:t>
            </a:r>
            <a:r>
              <a:rPr lang="ko-KR" altLang="en-US" sz="1600" b="1" dirty="0"/>
              <a:t> 통신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낙하산 사출장치 제어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센서 값 통신</a:t>
            </a:r>
            <a:endParaRPr lang="en-US" altLang="ko-KR" sz="1600" b="1" dirty="0"/>
          </a:p>
        </p:txBody>
      </p:sp>
      <p:pic>
        <p:nvPicPr>
          <p:cNvPr id="17" name="그림 1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6B3F2B2-AF74-1226-24CB-FE98EAE149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1" t="30579" r="36829" b="46829"/>
          <a:stretch/>
        </p:blipFill>
        <p:spPr>
          <a:xfrm>
            <a:off x="6095998" y="3250615"/>
            <a:ext cx="1606217" cy="691816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5429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D1B35D87-CE5B-AF90-60DE-1C3414E6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139630"/>
            <a:ext cx="223775" cy="21989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2" y="124461"/>
            <a:ext cx="3387012" cy="518387"/>
          </a:xfrm>
        </p:spPr>
        <p:txBody>
          <a:bodyPr>
            <a:noAutofit/>
          </a:bodyPr>
          <a:lstStyle/>
          <a:p>
            <a:pPr algn="l"/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개략도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AE02EBD-2064-593B-C711-4FC4A828DFB9}"/>
              </a:ext>
            </a:extLst>
          </p:cNvPr>
          <p:cNvSpPr txBox="1">
            <a:spLocks/>
          </p:cNvSpPr>
          <p:nvPr/>
        </p:nvSpPr>
        <p:spPr>
          <a:xfrm>
            <a:off x="673900" y="1185615"/>
            <a:ext cx="4176142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Schematic of 2024 Two Stage Rocket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endParaRPr 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pic>
        <p:nvPicPr>
          <p:cNvPr id="12" name="그림 1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1B6518F-948F-A160-555D-19B9646BD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2314224"/>
            <a:ext cx="11262503" cy="3062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5F31BB-59F9-F1C9-E277-DF38F9AC261B}"/>
              </a:ext>
            </a:extLst>
          </p:cNvPr>
          <p:cNvSpPr/>
          <p:nvPr/>
        </p:nvSpPr>
        <p:spPr>
          <a:xfrm>
            <a:off x="1445623" y="2421678"/>
            <a:ext cx="3753394" cy="6918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912993-A3F8-C22D-7611-D2543979E2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22320" y="3113494"/>
            <a:ext cx="0" cy="2661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755C20-337A-172C-4A1B-4FAE59791280}"/>
              </a:ext>
            </a:extLst>
          </p:cNvPr>
          <p:cNvSpPr txBox="1"/>
          <p:nvPr/>
        </p:nvSpPr>
        <p:spPr>
          <a:xfrm>
            <a:off x="2528368" y="5775158"/>
            <a:ext cx="3395638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ea typeface="HY견고딕" panose="02030600000101010101" pitchFamily="18" charset="-127"/>
              </a:rPr>
              <a:t>Two Stage Rocket Control Core</a:t>
            </a:r>
            <a:endParaRPr lang="en-US" altLang="ko-KR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817417-B43F-353C-F77F-2568B1B78463}"/>
              </a:ext>
            </a:extLst>
          </p:cNvPr>
          <p:cNvSpPr/>
          <p:nvPr/>
        </p:nvSpPr>
        <p:spPr>
          <a:xfrm>
            <a:off x="4624253" y="2423113"/>
            <a:ext cx="535578" cy="13977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6B3F2B2-AF74-1226-24CB-FE98EAE149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" t="3510" r="59053" b="73898"/>
          <a:stretch/>
        </p:blipFill>
        <p:spPr>
          <a:xfrm>
            <a:off x="1445624" y="2421679"/>
            <a:ext cx="3753393" cy="691816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</p:pic>
      <p:pic>
        <p:nvPicPr>
          <p:cNvPr id="16" name="그림 1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FEC0266E-CEA6-354D-55B6-3F682E41BD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9" t="26101" r="59395" b="50799"/>
          <a:stretch/>
        </p:blipFill>
        <p:spPr>
          <a:xfrm>
            <a:off x="4624254" y="3113494"/>
            <a:ext cx="535577" cy="7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33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D1B35D87-CE5B-AF90-60DE-1C3414E6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139630"/>
            <a:ext cx="223775" cy="21989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1" y="124461"/>
            <a:ext cx="6214373" cy="51838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 err="1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전자부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개발 </a:t>
            </a:r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Separation 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AE02EBD-2064-593B-C711-4FC4A828DFB9}"/>
              </a:ext>
            </a:extLst>
          </p:cNvPr>
          <p:cNvSpPr txBox="1">
            <a:spLocks/>
          </p:cNvSpPr>
          <p:nvPr/>
        </p:nvSpPr>
        <p:spPr>
          <a:xfrm>
            <a:off x="673899" y="1185615"/>
            <a:ext cx="5500563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Stage Separation System Control </a:t>
            </a:r>
            <a:r>
              <a:rPr lang="en-US" altLang="ko-KR" sz="1600" b="1" dirty="0"/>
              <a:t>( ~ 6</a:t>
            </a:r>
            <a:r>
              <a:rPr lang="ko-KR" altLang="en-US" sz="1600" b="1" dirty="0"/>
              <a:t>월말</a:t>
            </a:r>
            <a:r>
              <a:rPr lang="en-US" altLang="ko-KR" sz="1600" b="1" dirty="0"/>
              <a:t>)</a:t>
            </a:r>
            <a:r>
              <a:rPr lang="en-US" altLang="ko-KR" sz="1600" b="1" dirty="0">
                <a:ea typeface="HY견고딕" panose="02030600000101010101" pitchFamily="18" charset="-127"/>
              </a:rPr>
              <a:t> </a:t>
            </a:r>
            <a:endParaRPr lang="en-US" altLang="ko-KR" sz="1800" b="1" dirty="0">
              <a:ea typeface="HY견고딕" panose="02030600000101010101" pitchFamily="18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911A03-8D2D-4D7D-A403-A007D969AE5E}"/>
              </a:ext>
            </a:extLst>
          </p:cNvPr>
          <p:cNvSpPr txBox="1"/>
          <p:nvPr/>
        </p:nvSpPr>
        <p:spPr>
          <a:xfrm>
            <a:off x="1200248" y="1582374"/>
            <a:ext cx="5098283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알고리즘 구축</a:t>
            </a:r>
            <a:endParaRPr lang="en-US" altLang="ko-KR" sz="16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7CFB55-5701-3E9D-57C8-57CF980C2A78}"/>
              </a:ext>
            </a:extLst>
          </p:cNvPr>
          <p:cNvCxnSpPr>
            <a:cxnSpLocks/>
          </p:cNvCxnSpPr>
          <p:nvPr/>
        </p:nvCxnSpPr>
        <p:spPr>
          <a:xfrm>
            <a:off x="1678830" y="2858195"/>
            <a:ext cx="16542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순서도: 판단 12">
            <a:extLst>
              <a:ext uri="{FF2B5EF4-FFF2-40B4-BE49-F238E27FC236}">
                <a16:creationId xmlns:a16="http://schemas.microsoft.com/office/drawing/2014/main" id="{792D815C-2DB0-F253-0FE1-06DD98AB1B9C}"/>
              </a:ext>
            </a:extLst>
          </p:cNvPr>
          <p:cNvSpPr/>
          <p:nvPr/>
        </p:nvSpPr>
        <p:spPr>
          <a:xfrm>
            <a:off x="3342029" y="2428799"/>
            <a:ext cx="1977081" cy="85879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센서값</a:t>
            </a:r>
            <a:r>
              <a:rPr lang="ko-KR" altLang="en-US" sz="1200" b="1" dirty="0">
                <a:solidFill>
                  <a:schemeClr val="tx1"/>
                </a:solidFill>
              </a:rPr>
              <a:t> 체크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조건</a:t>
            </a:r>
            <a:r>
              <a:rPr lang="en-US" altLang="ko-KR" sz="1200" b="1" dirty="0">
                <a:solidFill>
                  <a:schemeClr val="tx1"/>
                </a:solidFill>
              </a:rPr>
              <a:t>1)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2584D7F-C272-FCED-7E59-3C08CEDEA94D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>
            <a:off x="3348383" y="2305403"/>
            <a:ext cx="429396" cy="1534978"/>
          </a:xfrm>
          <a:prstGeom prst="bentConnector4">
            <a:avLst>
              <a:gd name="adj1" fmla="val -53238"/>
              <a:gd name="adj2" fmla="val 999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1C4A29-911F-7D7F-7F52-DEC7C5FC9D94}"/>
              </a:ext>
            </a:extLst>
          </p:cNvPr>
          <p:cNvSpPr txBox="1"/>
          <p:nvPr/>
        </p:nvSpPr>
        <p:spPr>
          <a:xfrm>
            <a:off x="2795591" y="3505228"/>
            <a:ext cx="153497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False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7AF90E-97CE-B172-2D51-6A444EEC34E4}"/>
              </a:ext>
            </a:extLst>
          </p:cNvPr>
          <p:cNvCxnSpPr>
            <a:cxnSpLocks/>
          </p:cNvCxnSpPr>
          <p:nvPr/>
        </p:nvCxnSpPr>
        <p:spPr>
          <a:xfrm>
            <a:off x="5319110" y="2858195"/>
            <a:ext cx="10166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순서도: 판단 26">
            <a:extLst>
              <a:ext uri="{FF2B5EF4-FFF2-40B4-BE49-F238E27FC236}">
                <a16:creationId xmlns:a16="http://schemas.microsoft.com/office/drawing/2014/main" id="{FD8F5D91-8B85-1C0F-6466-0A7B76801FAA}"/>
              </a:ext>
            </a:extLst>
          </p:cNvPr>
          <p:cNvSpPr/>
          <p:nvPr/>
        </p:nvSpPr>
        <p:spPr>
          <a:xfrm>
            <a:off x="6335803" y="2428798"/>
            <a:ext cx="1977081" cy="85879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센서값</a:t>
            </a:r>
            <a:r>
              <a:rPr lang="ko-KR" altLang="en-US" sz="1200" b="1" dirty="0">
                <a:solidFill>
                  <a:schemeClr val="tx1"/>
                </a:solidFill>
              </a:rPr>
              <a:t> 체크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조건</a:t>
            </a:r>
            <a:r>
              <a:rPr lang="en-US" altLang="ko-KR" sz="1200" b="1" dirty="0">
                <a:solidFill>
                  <a:schemeClr val="tx1"/>
                </a:solidFill>
              </a:rPr>
              <a:t>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E026CC-B711-7824-4D00-8D61AAB2EC95}"/>
              </a:ext>
            </a:extLst>
          </p:cNvPr>
          <p:cNvSpPr txBox="1"/>
          <p:nvPr/>
        </p:nvSpPr>
        <p:spPr>
          <a:xfrm>
            <a:off x="5319110" y="2512172"/>
            <a:ext cx="92401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True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9BB86EA-C562-A632-D662-B25AAB829369}"/>
              </a:ext>
            </a:extLst>
          </p:cNvPr>
          <p:cNvCxnSpPr>
            <a:stCxn id="27" idx="2"/>
          </p:cNvCxnSpPr>
          <p:nvPr/>
        </p:nvCxnSpPr>
        <p:spPr>
          <a:xfrm flipH="1">
            <a:off x="7324343" y="3287589"/>
            <a:ext cx="1" cy="855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87D292-5670-3022-8EB4-32EBD5E566FA}"/>
              </a:ext>
            </a:extLst>
          </p:cNvPr>
          <p:cNvSpPr/>
          <p:nvPr/>
        </p:nvSpPr>
        <p:spPr>
          <a:xfrm>
            <a:off x="6533510" y="4155655"/>
            <a:ext cx="1581665" cy="858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ysClr val="windowText" lastClr="000000"/>
                </a:solidFill>
                <a:latin typeface="+mn-ea"/>
              </a:rPr>
              <a:t>단분리</a:t>
            </a:r>
            <a:r>
              <a:rPr lang="ko-KR" altLang="en-US" b="1" dirty="0"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ysClr val="windowText" lastClr="000000"/>
                </a:solidFill>
                <a:latin typeface="+mn-ea"/>
              </a:rPr>
              <a:t>x</a:t>
            </a:r>
            <a:endParaRPr lang="ko-KR" altLang="en-US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AE6E0D-F206-2352-D1C5-384339D3EC0E}"/>
              </a:ext>
            </a:extLst>
          </p:cNvPr>
          <p:cNvSpPr txBox="1"/>
          <p:nvPr/>
        </p:nvSpPr>
        <p:spPr>
          <a:xfrm>
            <a:off x="6631827" y="3493595"/>
            <a:ext cx="754297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False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CE0B394-73A9-70FE-8771-7B976DDC6150}"/>
              </a:ext>
            </a:extLst>
          </p:cNvPr>
          <p:cNvCxnSpPr>
            <a:cxnSpLocks/>
          </p:cNvCxnSpPr>
          <p:nvPr/>
        </p:nvCxnSpPr>
        <p:spPr>
          <a:xfrm>
            <a:off x="8312884" y="2856495"/>
            <a:ext cx="10166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DF1CE7E-DC0B-566B-EA23-2922DFAE6C54}"/>
              </a:ext>
            </a:extLst>
          </p:cNvPr>
          <p:cNvSpPr txBox="1"/>
          <p:nvPr/>
        </p:nvSpPr>
        <p:spPr>
          <a:xfrm>
            <a:off x="8312884" y="2510472"/>
            <a:ext cx="92401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True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A95897-5D47-E58C-8E85-EC6ED87F365E}"/>
              </a:ext>
            </a:extLst>
          </p:cNvPr>
          <p:cNvSpPr/>
          <p:nvPr/>
        </p:nvSpPr>
        <p:spPr>
          <a:xfrm>
            <a:off x="9344195" y="2428798"/>
            <a:ext cx="1581665" cy="858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ysClr val="windowText" lastClr="000000"/>
                </a:solidFill>
                <a:latin typeface="+mn-ea"/>
              </a:rPr>
              <a:t>단분리</a:t>
            </a:r>
            <a:endParaRPr lang="en-US" altLang="ko-KR" b="1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1100" b="1" dirty="0" err="1">
                <a:solidFill>
                  <a:sysClr val="windowText" lastClr="000000"/>
                </a:solidFill>
                <a:latin typeface="+mn-ea"/>
              </a:rPr>
              <a:t>서보모터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190CB09-C883-4C81-0ADA-5B59E23C0F62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10135027" y="3287589"/>
            <a:ext cx="1" cy="855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4C1357-AE1E-D92F-CBF3-224CF1B51B1F}"/>
              </a:ext>
            </a:extLst>
          </p:cNvPr>
          <p:cNvSpPr txBox="1"/>
          <p:nvPr/>
        </p:nvSpPr>
        <p:spPr>
          <a:xfrm>
            <a:off x="10925860" y="2510472"/>
            <a:ext cx="924018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시간지연</a:t>
            </a:r>
            <a:endParaRPr lang="en-US" altLang="ko-KR" sz="1200" b="1" dirty="0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3288D104-3504-8641-3653-ED362D951CB2}"/>
              </a:ext>
            </a:extLst>
          </p:cNvPr>
          <p:cNvSpPr/>
          <p:nvPr/>
        </p:nvSpPr>
        <p:spPr>
          <a:xfrm>
            <a:off x="9146486" y="4155655"/>
            <a:ext cx="1977081" cy="85879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센서값</a:t>
            </a:r>
            <a:r>
              <a:rPr lang="ko-KR" altLang="en-US" sz="1200" b="1" dirty="0">
                <a:solidFill>
                  <a:schemeClr val="tx1"/>
                </a:solidFill>
              </a:rPr>
              <a:t> 체크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조건</a:t>
            </a:r>
            <a:r>
              <a:rPr lang="en-US" altLang="ko-KR" sz="1200" b="1" dirty="0">
                <a:solidFill>
                  <a:schemeClr val="tx1"/>
                </a:solidFill>
              </a:rPr>
              <a:t>3)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5DE6EC8-0FC2-180A-561F-127C9B189007}"/>
              </a:ext>
            </a:extLst>
          </p:cNvPr>
          <p:cNvCxnSpPr>
            <a:cxnSpLocks/>
            <a:stCxn id="43" idx="1"/>
            <a:endCxn id="35" idx="3"/>
          </p:cNvCxnSpPr>
          <p:nvPr/>
        </p:nvCxnSpPr>
        <p:spPr>
          <a:xfrm flipH="1">
            <a:off x="8115175" y="4585051"/>
            <a:ext cx="10313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904A971-1F80-2F2F-FD65-B743C2F13A95}"/>
              </a:ext>
            </a:extLst>
          </p:cNvPr>
          <p:cNvSpPr txBox="1"/>
          <p:nvPr/>
        </p:nvSpPr>
        <p:spPr>
          <a:xfrm>
            <a:off x="8253681" y="4235664"/>
            <a:ext cx="754297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False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CB0C960-7FA8-2238-F444-170DE62D63D6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10135026" y="5026803"/>
            <a:ext cx="1" cy="507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3040730-4F36-B2AF-6B5B-41B5D3AFCF0E}"/>
              </a:ext>
            </a:extLst>
          </p:cNvPr>
          <p:cNvSpPr txBox="1"/>
          <p:nvPr/>
        </p:nvSpPr>
        <p:spPr>
          <a:xfrm>
            <a:off x="9935738" y="5059559"/>
            <a:ext cx="92401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True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D2745E6-70DD-5323-2937-34752110E8B7}"/>
              </a:ext>
            </a:extLst>
          </p:cNvPr>
          <p:cNvSpPr/>
          <p:nvPr/>
        </p:nvSpPr>
        <p:spPr>
          <a:xfrm>
            <a:off x="9344193" y="5534066"/>
            <a:ext cx="1581665" cy="858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ysClr val="windowText" lastClr="000000"/>
                </a:solidFill>
                <a:latin typeface="+mn-ea"/>
              </a:rPr>
              <a:t>이그나이터</a:t>
            </a:r>
            <a:endParaRPr lang="en-US" altLang="ko-KR" b="1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+mn-ea"/>
              </a:rPr>
              <a:t>추력 점화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6" name="순서도: 판단 55">
            <a:extLst>
              <a:ext uri="{FF2B5EF4-FFF2-40B4-BE49-F238E27FC236}">
                <a16:creationId xmlns:a16="http://schemas.microsoft.com/office/drawing/2014/main" id="{06DE454A-D603-2749-3252-5FBA624778A7}"/>
              </a:ext>
            </a:extLst>
          </p:cNvPr>
          <p:cNvSpPr/>
          <p:nvPr/>
        </p:nvSpPr>
        <p:spPr>
          <a:xfrm>
            <a:off x="3804038" y="5534067"/>
            <a:ext cx="1977081" cy="85879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센서값</a:t>
            </a:r>
            <a:r>
              <a:rPr lang="ko-KR" altLang="en-US" sz="1200" b="1" dirty="0">
                <a:solidFill>
                  <a:schemeClr val="tx1"/>
                </a:solidFill>
              </a:rPr>
              <a:t> 체크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조건</a:t>
            </a:r>
            <a:r>
              <a:rPr lang="en-US" altLang="ko-KR" sz="1200" b="1" dirty="0">
                <a:solidFill>
                  <a:schemeClr val="tx1"/>
                </a:solidFill>
              </a:rPr>
              <a:t>4)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9E94979-2E5C-8F40-93FF-8C30D86AACA9}"/>
              </a:ext>
            </a:extLst>
          </p:cNvPr>
          <p:cNvCxnSpPr>
            <a:stCxn id="35" idx="1"/>
            <a:endCxn id="56" idx="0"/>
          </p:cNvCxnSpPr>
          <p:nvPr/>
        </p:nvCxnSpPr>
        <p:spPr>
          <a:xfrm rot="10800000" flipV="1">
            <a:off x="4792580" y="4585051"/>
            <a:ext cx="1740931" cy="9490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ACD8D3B-FD71-CB47-1864-19533073F497}"/>
              </a:ext>
            </a:extLst>
          </p:cNvPr>
          <p:cNvCxnSpPr>
            <a:stCxn id="55" idx="1"/>
            <a:endCxn id="56" idx="3"/>
          </p:cNvCxnSpPr>
          <p:nvPr/>
        </p:nvCxnSpPr>
        <p:spPr>
          <a:xfrm flipH="1">
            <a:off x="5781119" y="5963462"/>
            <a:ext cx="356307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EF24B21-7204-6EBD-314D-37C47D891532}"/>
              </a:ext>
            </a:extLst>
          </p:cNvPr>
          <p:cNvCxnSpPr>
            <a:cxnSpLocks/>
            <a:stCxn id="56" idx="2"/>
          </p:cNvCxnSpPr>
          <p:nvPr/>
        </p:nvCxnSpPr>
        <p:spPr>
          <a:xfrm rot="5400000" flipH="1" flipV="1">
            <a:off x="5581183" y="5174857"/>
            <a:ext cx="429397" cy="2006606"/>
          </a:xfrm>
          <a:prstGeom prst="bentConnector4">
            <a:avLst>
              <a:gd name="adj1" fmla="val -53237"/>
              <a:gd name="adj2" fmla="val 1001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2A0BE5-B024-42B9-5971-032760706BE8}"/>
              </a:ext>
            </a:extLst>
          </p:cNvPr>
          <p:cNvSpPr txBox="1"/>
          <p:nvPr/>
        </p:nvSpPr>
        <p:spPr>
          <a:xfrm>
            <a:off x="5476122" y="6264897"/>
            <a:ext cx="754297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False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10FAC8C-6F6D-E457-CAF2-751C8F638392}"/>
              </a:ext>
            </a:extLst>
          </p:cNvPr>
          <p:cNvCxnSpPr>
            <a:cxnSpLocks/>
          </p:cNvCxnSpPr>
          <p:nvPr/>
        </p:nvCxnSpPr>
        <p:spPr>
          <a:xfrm flipH="1">
            <a:off x="2788475" y="5961498"/>
            <a:ext cx="10313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B921F73-AF7D-C3AC-5E84-E23BC9F446CA}"/>
              </a:ext>
            </a:extLst>
          </p:cNvPr>
          <p:cNvSpPr txBox="1"/>
          <p:nvPr/>
        </p:nvSpPr>
        <p:spPr>
          <a:xfrm>
            <a:off x="2926981" y="5612111"/>
            <a:ext cx="754297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True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68EAB3-EF98-2D84-8001-F9EAE71523F4}"/>
              </a:ext>
            </a:extLst>
          </p:cNvPr>
          <p:cNvSpPr/>
          <p:nvPr/>
        </p:nvSpPr>
        <p:spPr>
          <a:xfrm>
            <a:off x="1213926" y="5525373"/>
            <a:ext cx="1581665" cy="858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+mn-ea"/>
              </a:rPr>
              <a:t>낙하산 사출</a:t>
            </a:r>
            <a:endParaRPr lang="en-US" altLang="ko-KR" b="1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1100" b="1" dirty="0" err="1">
                <a:solidFill>
                  <a:sysClr val="windowText" lastClr="000000"/>
                </a:solidFill>
                <a:latin typeface="+mn-ea"/>
              </a:rPr>
              <a:t>서보모터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" name="순서도: 대체 처리 72">
            <a:extLst>
              <a:ext uri="{FF2B5EF4-FFF2-40B4-BE49-F238E27FC236}">
                <a16:creationId xmlns:a16="http://schemas.microsoft.com/office/drawing/2014/main" id="{480A9EED-0F2D-484B-67BA-F787B9F78826}"/>
              </a:ext>
            </a:extLst>
          </p:cNvPr>
          <p:cNvSpPr/>
          <p:nvPr/>
        </p:nvSpPr>
        <p:spPr>
          <a:xfrm>
            <a:off x="467868" y="2428798"/>
            <a:ext cx="1210962" cy="858791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ko-KR" altLang="en-US" b="1" dirty="0">
                <a:solidFill>
                  <a:schemeClr val="tx1"/>
                </a:solidFill>
              </a:rPr>
              <a:t>차 점화</a:t>
            </a:r>
          </a:p>
        </p:txBody>
      </p:sp>
    </p:spTree>
    <p:extLst>
      <p:ext uri="{BB962C8B-B14F-4D97-AF65-F5344CB8AC3E}">
        <p14:creationId xmlns:p14="http://schemas.microsoft.com/office/powerpoint/2010/main" val="2446003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D1B35D87-CE5B-AF90-60DE-1C3414E6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139630"/>
            <a:ext cx="223775" cy="21989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1" y="124461"/>
            <a:ext cx="6214373" cy="51838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 err="1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전자부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개발 </a:t>
            </a:r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Separation 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AE02EBD-2064-593B-C711-4FC4A828DFB9}"/>
              </a:ext>
            </a:extLst>
          </p:cNvPr>
          <p:cNvSpPr txBox="1">
            <a:spLocks/>
          </p:cNvSpPr>
          <p:nvPr/>
        </p:nvSpPr>
        <p:spPr>
          <a:xfrm>
            <a:off x="673899" y="1185615"/>
            <a:ext cx="5500563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Stage Separation System Control </a:t>
            </a:r>
            <a:r>
              <a:rPr lang="en-US" altLang="ko-KR" sz="1600" b="1" dirty="0"/>
              <a:t>( ~ 6</a:t>
            </a:r>
            <a:r>
              <a:rPr lang="ko-KR" altLang="en-US" sz="1600" b="1" dirty="0"/>
              <a:t>월말</a:t>
            </a:r>
            <a:r>
              <a:rPr lang="en-US" altLang="ko-KR" sz="1600" b="1" dirty="0"/>
              <a:t>)</a:t>
            </a:r>
            <a:r>
              <a:rPr lang="en-US" altLang="ko-KR" sz="1600" b="1" dirty="0">
                <a:ea typeface="HY견고딕" panose="02030600000101010101" pitchFamily="18" charset="-127"/>
              </a:rPr>
              <a:t> </a:t>
            </a:r>
            <a:endParaRPr lang="en-US" altLang="ko-KR" sz="1800" b="1" dirty="0">
              <a:ea typeface="HY견고딕" panose="02030600000101010101" pitchFamily="18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911A03-8D2D-4D7D-A403-A007D969AE5E}"/>
              </a:ext>
            </a:extLst>
          </p:cNvPr>
          <p:cNvSpPr txBox="1"/>
          <p:nvPr/>
        </p:nvSpPr>
        <p:spPr>
          <a:xfrm>
            <a:off x="1200248" y="1582374"/>
            <a:ext cx="5098283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알고리즘 구축</a:t>
            </a:r>
            <a:endParaRPr lang="en-US" altLang="ko-KR" sz="16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7CFB55-5701-3E9D-57C8-57CF980C2A78}"/>
              </a:ext>
            </a:extLst>
          </p:cNvPr>
          <p:cNvCxnSpPr>
            <a:cxnSpLocks/>
          </p:cNvCxnSpPr>
          <p:nvPr/>
        </p:nvCxnSpPr>
        <p:spPr>
          <a:xfrm>
            <a:off x="1678830" y="2858195"/>
            <a:ext cx="16542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순서도: 판단 12">
            <a:extLst>
              <a:ext uri="{FF2B5EF4-FFF2-40B4-BE49-F238E27FC236}">
                <a16:creationId xmlns:a16="http://schemas.microsoft.com/office/drawing/2014/main" id="{792D815C-2DB0-F253-0FE1-06DD98AB1B9C}"/>
              </a:ext>
            </a:extLst>
          </p:cNvPr>
          <p:cNvSpPr/>
          <p:nvPr/>
        </p:nvSpPr>
        <p:spPr>
          <a:xfrm>
            <a:off x="3342029" y="2428799"/>
            <a:ext cx="1977081" cy="85879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Algorithm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Condition1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2584D7F-C272-FCED-7E59-3C08CEDEA94D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>
            <a:off x="3348383" y="2305403"/>
            <a:ext cx="429396" cy="1534978"/>
          </a:xfrm>
          <a:prstGeom prst="bentConnector4">
            <a:avLst>
              <a:gd name="adj1" fmla="val -53238"/>
              <a:gd name="adj2" fmla="val 999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1C4A29-911F-7D7F-7F52-DEC7C5FC9D94}"/>
              </a:ext>
            </a:extLst>
          </p:cNvPr>
          <p:cNvSpPr txBox="1"/>
          <p:nvPr/>
        </p:nvSpPr>
        <p:spPr>
          <a:xfrm>
            <a:off x="2795591" y="3505228"/>
            <a:ext cx="153497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False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67AF90E-97CE-B172-2D51-6A444EEC34E4}"/>
              </a:ext>
            </a:extLst>
          </p:cNvPr>
          <p:cNvCxnSpPr>
            <a:cxnSpLocks/>
          </p:cNvCxnSpPr>
          <p:nvPr/>
        </p:nvCxnSpPr>
        <p:spPr>
          <a:xfrm>
            <a:off x="5319110" y="2858195"/>
            <a:ext cx="10166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순서도: 판단 26">
            <a:extLst>
              <a:ext uri="{FF2B5EF4-FFF2-40B4-BE49-F238E27FC236}">
                <a16:creationId xmlns:a16="http://schemas.microsoft.com/office/drawing/2014/main" id="{FD8F5D91-8B85-1C0F-6466-0A7B76801FAA}"/>
              </a:ext>
            </a:extLst>
          </p:cNvPr>
          <p:cNvSpPr/>
          <p:nvPr/>
        </p:nvSpPr>
        <p:spPr>
          <a:xfrm>
            <a:off x="8948778" y="2465253"/>
            <a:ext cx="1977081" cy="85879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Algorithm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Condition2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E026CC-B711-7824-4D00-8D61AAB2EC95}"/>
              </a:ext>
            </a:extLst>
          </p:cNvPr>
          <p:cNvSpPr txBox="1"/>
          <p:nvPr/>
        </p:nvSpPr>
        <p:spPr>
          <a:xfrm>
            <a:off x="5319110" y="2512172"/>
            <a:ext cx="92401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True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9BB86EA-C562-A632-D662-B25AAB829369}"/>
              </a:ext>
            </a:extLst>
          </p:cNvPr>
          <p:cNvCxnSpPr>
            <a:stCxn id="27" idx="2"/>
          </p:cNvCxnSpPr>
          <p:nvPr/>
        </p:nvCxnSpPr>
        <p:spPr>
          <a:xfrm flipH="1">
            <a:off x="9937318" y="3324044"/>
            <a:ext cx="1" cy="855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DF1CE7E-DC0B-566B-EA23-2922DFAE6C54}"/>
              </a:ext>
            </a:extLst>
          </p:cNvPr>
          <p:cNvSpPr txBox="1"/>
          <p:nvPr/>
        </p:nvSpPr>
        <p:spPr>
          <a:xfrm>
            <a:off x="7960238" y="2552538"/>
            <a:ext cx="92401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True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A95897-5D47-E58C-8E85-EC6ED87F365E}"/>
              </a:ext>
            </a:extLst>
          </p:cNvPr>
          <p:cNvSpPr/>
          <p:nvPr/>
        </p:nvSpPr>
        <p:spPr>
          <a:xfrm>
            <a:off x="6341501" y="2423734"/>
            <a:ext cx="1581665" cy="858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ysClr val="windowText" lastClr="000000"/>
                </a:solidFill>
                <a:latin typeface="+mn-ea"/>
              </a:rPr>
              <a:t>Seperation</a:t>
            </a:r>
            <a:endParaRPr lang="ko-KR" altLang="en-US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3288D104-3504-8641-3653-ED362D951CB2}"/>
              </a:ext>
            </a:extLst>
          </p:cNvPr>
          <p:cNvSpPr/>
          <p:nvPr/>
        </p:nvSpPr>
        <p:spPr>
          <a:xfrm>
            <a:off x="8953046" y="5543307"/>
            <a:ext cx="1977081" cy="85879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Algorithm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Condition3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5DE6EC8-0FC2-180A-561F-127C9B189007}"/>
              </a:ext>
            </a:extLst>
          </p:cNvPr>
          <p:cNvCxnSpPr>
            <a:cxnSpLocks/>
            <a:endCxn id="56" idx="3"/>
          </p:cNvCxnSpPr>
          <p:nvPr/>
        </p:nvCxnSpPr>
        <p:spPr>
          <a:xfrm flipH="1" flipV="1">
            <a:off x="5781119" y="5963463"/>
            <a:ext cx="3152897" cy="15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3040730-4F36-B2AF-6B5B-41B5D3AFCF0E}"/>
              </a:ext>
            </a:extLst>
          </p:cNvPr>
          <p:cNvSpPr txBox="1"/>
          <p:nvPr/>
        </p:nvSpPr>
        <p:spPr>
          <a:xfrm>
            <a:off x="7840441" y="5616010"/>
            <a:ext cx="92401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True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D2745E6-70DD-5323-2937-34752110E8B7}"/>
              </a:ext>
            </a:extLst>
          </p:cNvPr>
          <p:cNvSpPr/>
          <p:nvPr/>
        </p:nvSpPr>
        <p:spPr>
          <a:xfrm>
            <a:off x="9144905" y="4188992"/>
            <a:ext cx="1581665" cy="858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+mn-ea"/>
              </a:rPr>
              <a:t>2</a:t>
            </a:r>
            <a:r>
              <a:rPr lang="en-US" altLang="ko-KR" b="1" baseline="30000" dirty="0">
                <a:solidFill>
                  <a:sysClr val="windowText" lastClr="000000"/>
                </a:solidFill>
                <a:latin typeface="+mn-ea"/>
              </a:rPr>
              <a:t>nd</a:t>
            </a:r>
            <a:r>
              <a:rPr lang="en-US" altLang="ko-KR" b="1" dirty="0">
                <a:solidFill>
                  <a:sysClr val="windowText" lastClr="000000"/>
                </a:solidFill>
                <a:latin typeface="+mn-ea"/>
              </a:rPr>
              <a:t> stage</a:t>
            </a:r>
            <a:br>
              <a:rPr lang="en-US" altLang="ko-KR" b="1" dirty="0">
                <a:solidFill>
                  <a:sysClr val="windowText" lastClr="000000"/>
                </a:solidFill>
                <a:latin typeface="+mn-ea"/>
              </a:rPr>
            </a:br>
            <a:r>
              <a:rPr lang="en-US" altLang="ko-KR" b="1" dirty="0">
                <a:solidFill>
                  <a:sysClr val="windowText" lastClr="000000"/>
                </a:solidFill>
                <a:latin typeface="+mn-ea"/>
              </a:rPr>
              <a:t>Ignition</a:t>
            </a:r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6" name="순서도: 판단 55">
            <a:extLst>
              <a:ext uri="{FF2B5EF4-FFF2-40B4-BE49-F238E27FC236}">
                <a16:creationId xmlns:a16="http://schemas.microsoft.com/office/drawing/2014/main" id="{06DE454A-D603-2749-3252-5FBA624778A7}"/>
              </a:ext>
            </a:extLst>
          </p:cNvPr>
          <p:cNvSpPr/>
          <p:nvPr/>
        </p:nvSpPr>
        <p:spPr>
          <a:xfrm>
            <a:off x="3804038" y="5534067"/>
            <a:ext cx="1977081" cy="85879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Algorithm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Condition4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9E94979-2E5C-8F40-93FF-8C30D86AACA9}"/>
              </a:ext>
            </a:extLst>
          </p:cNvPr>
          <p:cNvCxnSpPr>
            <a:cxnSpLocks/>
            <a:endCxn id="71" idx="0"/>
          </p:cNvCxnSpPr>
          <p:nvPr/>
        </p:nvCxnSpPr>
        <p:spPr>
          <a:xfrm rot="10800000" flipV="1">
            <a:off x="2004760" y="4622421"/>
            <a:ext cx="3570073" cy="90295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10FAC8C-6F6D-E457-CAF2-751C8F638392}"/>
              </a:ext>
            </a:extLst>
          </p:cNvPr>
          <p:cNvCxnSpPr>
            <a:cxnSpLocks/>
          </p:cNvCxnSpPr>
          <p:nvPr/>
        </p:nvCxnSpPr>
        <p:spPr>
          <a:xfrm flipH="1">
            <a:off x="2788475" y="5961498"/>
            <a:ext cx="10313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B921F73-AF7D-C3AC-5E84-E23BC9F446CA}"/>
              </a:ext>
            </a:extLst>
          </p:cNvPr>
          <p:cNvSpPr txBox="1"/>
          <p:nvPr/>
        </p:nvSpPr>
        <p:spPr>
          <a:xfrm>
            <a:off x="2926981" y="5612111"/>
            <a:ext cx="754297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True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68EAB3-EF98-2D84-8001-F9EAE71523F4}"/>
              </a:ext>
            </a:extLst>
          </p:cNvPr>
          <p:cNvSpPr/>
          <p:nvPr/>
        </p:nvSpPr>
        <p:spPr>
          <a:xfrm>
            <a:off x="1213926" y="5525373"/>
            <a:ext cx="1581665" cy="858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+mn-ea"/>
              </a:rPr>
              <a:t>Parachute Ejection</a:t>
            </a:r>
            <a:endParaRPr lang="ko-KR" altLang="en-US" sz="11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" name="순서도: 대체 처리 72">
            <a:extLst>
              <a:ext uri="{FF2B5EF4-FFF2-40B4-BE49-F238E27FC236}">
                <a16:creationId xmlns:a16="http://schemas.microsoft.com/office/drawing/2014/main" id="{480A9EED-0F2D-484B-67BA-F787B9F78826}"/>
              </a:ext>
            </a:extLst>
          </p:cNvPr>
          <p:cNvSpPr/>
          <p:nvPr/>
        </p:nvSpPr>
        <p:spPr>
          <a:xfrm>
            <a:off x="467868" y="2428798"/>
            <a:ext cx="1210962" cy="858791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Launch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7863CD6-7989-987E-E319-1878FA6B4071}"/>
              </a:ext>
            </a:extLst>
          </p:cNvPr>
          <p:cNvCxnSpPr>
            <a:cxnSpLocks/>
          </p:cNvCxnSpPr>
          <p:nvPr/>
        </p:nvCxnSpPr>
        <p:spPr>
          <a:xfrm>
            <a:off x="7923166" y="2882966"/>
            <a:ext cx="10166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5C93549-41C6-87AF-AA82-01A7EE101923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9935738" y="2894649"/>
            <a:ext cx="990121" cy="741386"/>
          </a:xfrm>
          <a:prstGeom prst="bentConnector3">
            <a:avLst>
              <a:gd name="adj1" fmla="val 1492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3AA0E1-E001-741E-C1CE-516D00FAA2D1}"/>
              </a:ext>
            </a:extLst>
          </p:cNvPr>
          <p:cNvSpPr txBox="1"/>
          <p:nvPr/>
        </p:nvSpPr>
        <p:spPr>
          <a:xfrm>
            <a:off x="10065539" y="3308711"/>
            <a:ext cx="153497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False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479AD-4C33-4514-54F7-102B0E3FDE26}"/>
              </a:ext>
            </a:extLst>
          </p:cNvPr>
          <p:cNvSpPr txBox="1"/>
          <p:nvPr/>
        </p:nvSpPr>
        <p:spPr>
          <a:xfrm>
            <a:off x="9211007" y="3718678"/>
            <a:ext cx="92401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True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208D34-061D-4C86-0E42-CCC387F19B30}"/>
              </a:ext>
            </a:extLst>
          </p:cNvPr>
          <p:cNvSpPr txBox="1"/>
          <p:nvPr/>
        </p:nvSpPr>
        <p:spPr>
          <a:xfrm>
            <a:off x="7907280" y="3282525"/>
            <a:ext cx="153497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False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83A8927-B50D-A58F-9CEC-8E2F923CB7E5}"/>
              </a:ext>
            </a:extLst>
          </p:cNvPr>
          <p:cNvCxnSpPr>
            <a:cxnSpLocks/>
            <a:stCxn id="55" idx="2"/>
            <a:endCxn id="43" idx="0"/>
          </p:cNvCxnSpPr>
          <p:nvPr/>
        </p:nvCxnSpPr>
        <p:spPr>
          <a:xfrm>
            <a:off x="9935738" y="5047783"/>
            <a:ext cx="5849" cy="495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93E3F81-51C3-4B21-4FED-DFE39A5C3C0C}"/>
              </a:ext>
            </a:extLst>
          </p:cNvPr>
          <p:cNvCxnSpPr/>
          <p:nvPr/>
        </p:nvCxnSpPr>
        <p:spPr>
          <a:xfrm flipV="1">
            <a:off x="5566798" y="3636035"/>
            <a:ext cx="4368939" cy="982352"/>
          </a:xfrm>
          <a:prstGeom prst="bentConnector3">
            <a:avLst>
              <a:gd name="adj1" fmla="val 531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546E1397-D38E-8F79-7B4C-CE3C276CEAF8}"/>
              </a:ext>
            </a:extLst>
          </p:cNvPr>
          <p:cNvCxnSpPr>
            <a:cxnSpLocks/>
            <a:stCxn id="43" idx="3"/>
          </p:cNvCxnSpPr>
          <p:nvPr/>
        </p:nvCxnSpPr>
        <p:spPr>
          <a:xfrm flipH="1" flipV="1">
            <a:off x="10726570" y="4615563"/>
            <a:ext cx="203557" cy="1357140"/>
          </a:xfrm>
          <a:prstGeom prst="bentConnector4">
            <a:avLst>
              <a:gd name="adj1" fmla="val -112303"/>
              <a:gd name="adj2" fmla="val 1017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C48F99E-66D1-8C7D-B3F4-E1E0FFA25558}"/>
              </a:ext>
            </a:extLst>
          </p:cNvPr>
          <p:cNvSpPr txBox="1"/>
          <p:nvPr/>
        </p:nvSpPr>
        <p:spPr>
          <a:xfrm>
            <a:off x="10657022" y="5080200"/>
            <a:ext cx="1534978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2017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D1B35D87-CE5B-AF90-60DE-1C3414E6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139630"/>
            <a:ext cx="223775" cy="21989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2" y="124461"/>
            <a:ext cx="3387012" cy="518387"/>
          </a:xfrm>
        </p:spPr>
        <p:txBody>
          <a:bodyPr>
            <a:noAutofit/>
          </a:bodyPr>
          <a:lstStyle/>
          <a:p>
            <a:pPr algn="l"/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개략도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AE02EBD-2064-593B-C711-4FC4A828DFB9}"/>
              </a:ext>
            </a:extLst>
          </p:cNvPr>
          <p:cNvSpPr txBox="1">
            <a:spLocks/>
          </p:cNvSpPr>
          <p:nvPr/>
        </p:nvSpPr>
        <p:spPr>
          <a:xfrm>
            <a:off x="673900" y="1185615"/>
            <a:ext cx="4176142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Schematic of 2024 Two Stage Rocket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２</a:t>
            </a:r>
            <a:endParaRPr 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pic>
        <p:nvPicPr>
          <p:cNvPr id="12" name="그림 1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1B6518F-948F-A160-555D-19B9646BD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2314224"/>
            <a:ext cx="11262503" cy="3062250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0590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D1B35D87-CE5B-AF90-60DE-1C3414E6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139630"/>
            <a:ext cx="223775" cy="21989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1" y="124461"/>
            <a:ext cx="6214373" cy="51838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 err="1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전자부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개발 </a:t>
            </a:r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Separation 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AE02EBD-2064-593B-C711-4FC4A828DFB9}"/>
              </a:ext>
            </a:extLst>
          </p:cNvPr>
          <p:cNvSpPr txBox="1">
            <a:spLocks/>
          </p:cNvSpPr>
          <p:nvPr/>
        </p:nvSpPr>
        <p:spPr>
          <a:xfrm>
            <a:off x="673899" y="1185615"/>
            <a:ext cx="5500563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Stage Separation System Control </a:t>
            </a:r>
            <a:r>
              <a:rPr lang="en-US" altLang="ko-KR" sz="1600" b="1" dirty="0"/>
              <a:t>( ~ 6</a:t>
            </a:r>
            <a:r>
              <a:rPr lang="ko-KR" altLang="en-US" sz="1600" b="1" dirty="0"/>
              <a:t>월말</a:t>
            </a:r>
            <a:r>
              <a:rPr lang="en-US" altLang="ko-KR" sz="1600" b="1" dirty="0"/>
              <a:t>)</a:t>
            </a:r>
            <a:r>
              <a:rPr lang="en-US" altLang="ko-KR" sz="1600" b="1" dirty="0">
                <a:ea typeface="HY견고딕" panose="02030600000101010101" pitchFamily="18" charset="-127"/>
              </a:rPr>
              <a:t> </a:t>
            </a:r>
            <a:endParaRPr lang="en-US" altLang="ko-KR" sz="1800" b="1" dirty="0">
              <a:ea typeface="HY견고딕" panose="02030600000101010101" pitchFamily="18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911A03-8D2D-4D7D-A403-A007D969AE5E}"/>
              </a:ext>
            </a:extLst>
          </p:cNvPr>
          <p:cNvSpPr txBox="1"/>
          <p:nvPr/>
        </p:nvSpPr>
        <p:spPr>
          <a:xfrm>
            <a:off x="1200248" y="1582374"/>
            <a:ext cx="5098283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알고리즘 구축을 위한 </a:t>
            </a:r>
            <a:r>
              <a:rPr lang="en-US" altLang="ko-KR" sz="1600" b="1" dirty="0"/>
              <a:t>Simulink simulation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8DBECA-3C23-BCB0-00C1-331B7DD86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045" y="2435420"/>
            <a:ext cx="5441050" cy="33147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A49F59-58AA-D265-D0DC-1D3246A86EA4}"/>
              </a:ext>
            </a:extLst>
          </p:cNvPr>
          <p:cNvSpPr txBox="1"/>
          <p:nvPr/>
        </p:nvSpPr>
        <p:spPr>
          <a:xfrm>
            <a:off x="9304411" y="5838912"/>
            <a:ext cx="2037960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김영호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박정빈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김아연</a:t>
            </a:r>
            <a:endParaRPr lang="en-US" altLang="ko-KR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4989F-4271-45B1-F8E7-4DFB52EE44A0}"/>
              </a:ext>
            </a:extLst>
          </p:cNvPr>
          <p:cNvSpPr txBox="1"/>
          <p:nvPr/>
        </p:nvSpPr>
        <p:spPr>
          <a:xfrm>
            <a:off x="485191" y="2751886"/>
            <a:ext cx="4826893" cy="15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/>
              <a:t>상태값이</a:t>
            </a:r>
            <a:r>
              <a:rPr lang="ko-KR" altLang="en-US" sz="1600" b="1" dirty="0"/>
              <a:t> 어떨 때</a:t>
            </a:r>
            <a:r>
              <a:rPr lang="en-US" altLang="ko-KR" sz="1600" b="1" dirty="0"/>
              <a:t>,  </a:t>
            </a:r>
            <a:r>
              <a:rPr lang="ko-KR" altLang="en-US" sz="1600" b="1" dirty="0" err="1"/>
              <a:t>서보모터를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돌려야하는지</a:t>
            </a:r>
            <a:endParaRPr lang="en-US" altLang="ko-KR" sz="16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비상상황은 어떤 값이 </a:t>
            </a:r>
            <a:r>
              <a:rPr lang="ko-KR" altLang="en-US" sz="1600" b="1" dirty="0" err="1"/>
              <a:t>어땠을때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나올지</a:t>
            </a:r>
            <a:endParaRPr lang="en-US" altLang="ko-KR" sz="16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등등 여러 상황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51797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D1B35D87-CE5B-AF90-60DE-1C3414E6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139630"/>
            <a:ext cx="223775" cy="21989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1" y="124461"/>
            <a:ext cx="6214373" cy="51838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제어부 전체 계획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AE02EBD-2064-593B-C711-4FC4A828DFB9}"/>
              </a:ext>
            </a:extLst>
          </p:cNvPr>
          <p:cNvSpPr txBox="1">
            <a:spLocks/>
          </p:cNvSpPr>
          <p:nvPr/>
        </p:nvSpPr>
        <p:spPr>
          <a:xfrm>
            <a:off x="673899" y="1185615"/>
            <a:ext cx="5500563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>
                <a:ea typeface="HY견고딕" panose="02030600000101010101" pitchFamily="18" charset="-127"/>
              </a:rPr>
              <a:t>Rocket Main Control</a:t>
            </a:r>
            <a:r>
              <a:rPr lang="en-US" altLang="ko-KR" sz="1600" b="1">
                <a:ea typeface="HY견고딕" panose="02030600000101010101" pitchFamily="18" charset="-127"/>
              </a:rPr>
              <a:t> </a:t>
            </a:r>
            <a:endParaRPr lang="en-US" altLang="ko-KR" sz="1800" b="1" dirty="0">
              <a:ea typeface="HY견고딕" panose="02030600000101010101" pitchFamily="18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9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48979C-0653-2088-9B15-A960374AB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280091"/>
              </p:ext>
            </p:extLst>
          </p:nvPr>
        </p:nvGraphicFramePr>
        <p:xfrm>
          <a:off x="359556" y="1984885"/>
          <a:ext cx="11156463" cy="4139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843">
                  <a:extLst>
                    <a:ext uri="{9D8B030D-6E8A-4147-A177-3AD203B41FA5}">
                      <a16:colId xmlns:a16="http://schemas.microsoft.com/office/drawing/2014/main" val="2111564285"/>
                    </a:ext>
                  </a:extLst>
                </a:gridCol>
                <a:gridCol w="956862">
                  <a:extLst>
                    <a:ext uri="{9D8B030D-6E8A-4147-A177-3AD203B41FA5}">
                      <a16:colId xmlns:a16="http://schemas.microsoft.com/office/drawing/2014/main" val="76877680"/>
                    </a:ext>
                  </a:extLst>
                </a:gridCol>
                <a:gridCol w="956862">
                  <a:extLst>
                    <a:ext uri="{9D8B030D-6E8A-4147-A177-3AD203B41FA5}">
                      <a16:colId xmlns:a16="http://schemas.microsoft.com/office/drawing/2014/main" val="2800359187"/>
                    </a:ext>
                  </a:extLst>
                </a:gridCol>
                <a:gridCol w="956862">
                  <a:extLst>
                    <a:ext uri="{9D8B030D-6E8A-4147-A177-3AD203B41FA5}">
                      <a16:colId xmlns:a16="http://schemas.microsoft.com/office/drawing/2014/main" val="1465629263"/>
                    </a:ext>
                  </a:extLst>
                </a:gridCol>
                <a:gridCol w="956862">
                  <a:extLst>
                    <a:ext uri="{9D8B030D-6E8A-4147-A177-3AD203B41FA5}">
                      <a16:colId xmlns:a16="http://schemas.microsoft.com/office/drawing/2014/main" val="1982739981"/>
                    </a:ext>
                  </a:extLst>
                </a:gridCol>
                <a:gridCol w="956862">
                  <a:extLst>
                    <a:ext uri="{9D8B030D-6E8A-4147-A177-3AD203B41FA5}">
                      <a16:colId xmlns:a16="http://schemas.microsoft.com/office/drawing/2014/main" val="4169211574"/>
                    </a:ext>
                  </a:extLst>
                </a:gridCol>
                <a:gridCol w="956862">
                  <a:extLst>
                    <a:ext uri="{9D8B030D-6E8A-4147-A177-3AD203B41FA5}">
                      <a16:colId xmlns:a16="http://schemas.microsoft.com/office/drawing/2014/main" val="2240104482"/>
                    </a:ext>
                  </a:extLst>
                </a:gridCol>
                <a:gridCol w="956862">
                  <a:extLst>
                    <a:ext uri="{9D8B030D-6E8A-4147-A177-3AD203B41FA5}">
                      <a16:colId xmlns:a16="http://schemas.microsoft.com/office/drawing/2014/main" val="676398066"/>
                    </a:ext>
                  </a:extLst>
                </a:gridCol>
                <a:gridCol w="956862">
                  <a:extLst>
                    <a:ext uri="{9D8B030D-6E8A-4147-A177-3AD203B41FA5}">
                      <a16:colId xmlns:a16="http://schemas.microsoft.com/office/drawing/2014/main" val="3910973963"/>
                    </a:ext>
                  </a:extLst>
                </a:gridCol>
                <a:gridCol w="956862">
                  <a:extLst>
                    <a:ext uri="{9D8B030D-6E8A-4147-A177-3AD203B41FA5}">
                      <a16:colId xmlns:a16="http://schemas.microsoft.com/office/drawing/2014/main" val="2642321312"/>
                    </a:ext>
                  </a:extLst>
                </a:gridCol>
                <a:gridCol w="956862">
                  <a:extLst>
                    <a:ext uri="{9D8B030D-6E8A-4147-A177-3AD203B41FA5}">
                      <a16:colId xmlns:a16="http://schemas.microsoft.com/office/drawing/2014/main" val="1897944183"/>
                    </a:ext>
                  </a:extLst>
                </a:gridCol>
              </a:tblGrid>
              <a:tr h="689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Week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Week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Week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Week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Week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16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월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월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월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월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월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937968"/>
                  </a:ext>
                </a:extLst>
              </a:tr>
              <a:tr h="689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통신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 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326020"/>
                  </a:ext>
                </a:extLst>
              </a:tr>
              <a:tr h="689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단분리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40580"/>
                  </a:ext>
                </a:extLst>
              </a:tr>
              <a:tr h="689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전선 관리 대책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310944"/>
                  </a:ext>
                </a:extLst>
              </a:tr>
              <a:tr h="689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전자부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 실제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67930"/>
                  </a:ext>
                </a:extLst>
              </a:tr>
              <a:tr h="689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테스트 및 실험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52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69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D1B35D87-CE5B-AF90-60DE-1C3414E6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139630"/>
            <a:ext cx="223775" cy="21989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2" y="124461"/>
            <a:ext cx="3387012" cy="518387"/>
          </a:xfrm>
        </p:spPr>
        <p:txBody>
          <a:bodyPr>
            <a:noAutofit/>
          </a:bodyPr>
          <a:lstStyle/>
          <a:p>
            <a:pPr algn="l"/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개략도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AE02EBD-2064-593B-C711-4FC4A828DFB9}"/>
              </a:ext>
            </a:extLst>
          </p:cNvPr>
          <p:cNvSpPr txBox="1">
            <a:spLocks/>
          </p:cNvSpPr>
          <p:nvPr/>
        </p:nvSpPr>
        <p:spPr>
          <a:xfrm>
            <a:off x="673900" y="1185615"/>
            <a:ext cx="4176142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Schematic of 2024 Two Stage Rocket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459203" y="6455928"/>
            <a:ext cx="549624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endParaRPr 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pic>
        <p:nvPicPr>
          <p:cNvPr id="12" name="그림 1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1B6518F-948F-A160-555D-19B9646BD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2314224"/>
            <a:ext cx="11262503" cy="3062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5F31BB-59F9-F1C9-E277-DF38F9AC261B}"/>
              </a:ext>
            </a:extLst>
          </p:cNvPr>
          <p:cNvSpPr/>
          <p:nvPr/>
        </p:nvSpPr>
        <p:spPr>
          <a:xfrm>
            <a:off x="3158289" y="3250615"/>
            <a:ext cx="1606216" cy="6918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912993-A3F8-C22D-7611-D2543979E21D}"/>
              </a:ext>
            </a:extLst>
          </p:cNvPr>
          <p:cNvCxnSpPr>
            <a:stCxn id="10" idx="2"/>
          </p:cNvCxnSpPr>
          <p:nvPr/>
        </p:nvCxnSpPr>
        <p:spPr>
          <a:xfrm>
            <a:off x="3961397" y="3942431"/>
            <a:ext cx="9024" cy="1832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755C20-337A-172C-4A1B-4FAE59791280}"/>
              </a:ext>
            </a:extLst>
          </p:cNvPr>
          <p:cNvSpPr txBox="1"/>
          <p:nvPr/>
        </p:nvSpPr>
        <p:spPr>
          <a:xfrm>
            <a:off x="2761971" y="5775158"/>
            <a:ext cx="4417427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Mini Rocket Control (</a:t>
            </a:r>
            <a:r>
              <a:rPr lang="ko-KR" altLang="en-US" sz="1600" b="1" dirty="0"/>
              <a:t>신입생</a:t>
            </a:r>
            <a:r>
              <a:rPr lang="en-US" altLang="ko-KR" sz="1600" b="1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Alternative Plan : Main Control Connection</a:t>
            </a:r>
          </a:p>
        </p:txBody>
      </p:sp>
      <p:pic>
        <p:nvPicPr>
          <p:cNvPr id="17" name="그림 1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6B3F2B2-AF74-1226-24CB-FE98EAE149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7" t="30579" r="62912" b="46829"/>
          <a:stretch/>
        </p:blipFill>
        <p:spPr>
          <a:xfrm>
            <a:off x="3158290" y="3250615"/>
            <a:ext cx="1606216" cy="691816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3133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9045E7-5F57-548E-4649-C65F65271494}"/>
              </a:ext>
            </a:extLst>
          </p:cNvPr>
          <p:cNvSpPr txBox="1"/>
          <p:nvPr/>
        </p:nvSpPr>
        <p:spPr>
          <a:xfrm>
            <a:off x="7955917" y="6274279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4G/LTE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Cellular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Modem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Kit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AAC19-64D1-9A4D-7EC2-C6FF0EBF731D}"/>
              </a:ext>
            </a:extLst>
          </p:cNvPr>
          <p:cNvSpPr txBox="1"/>
          <p:nvPr/>
        </p:nvSpPr>
        <p:spPr>
          <a:xfrm>
            <a:off x="4981215" y="2162739"/>
            <a:ext cx="2229570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/>
              <a:t>자이로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축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가속도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축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지자기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축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모션센서</a:t>
            </a:r>
            <a:endParaRPr lang="en-US" altLang="ko-KR" sz="16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5CA513C-D647-BFFF-011C-8CB038F01190}"/>
              </a:ext>
            </a:extLst>
          </p:cNvPr>
          <p:cNvCxnSpPr/>
          <p:nvPr/>
        </p:nvCxnSpPr>
        <p:spPr>
          <a:xfrm>
            <a:off x="4602079" y="3958390"/>
            <a:ext cx="29477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4E137A-D7A6-F5AC-E352-0FDAE94866F4}"/>
              </a:ext>
            </a:extLst>
          </p:cNvPr>
          <p:cNvSpPr txBox="1"/>
          <p:nvPr/>
        </p:nvSpPr>
        <p:spPr>
          <a:xfrm>
            <a:off x="485191" y="970333"/>
            <a:ext cx="6097002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/>
              <a:t>사출 알고리즘 및 안전장치 신뢰성 향상</a:t>
            </a:r>
            <a:r>
              <a:rPr lang="en-US" altLang="ko-KR" sz="1800" b="1" dirty="0"/>
              <a:t> ( ~ 6</a:t>
            </a:r>
            <a:r>
              <a:rPr lang="ko-KR" altLang="en-US" sz="1800" b="1" dirty="0"/>
              <a:t>월초중순</a:t>
            </a:r>
            <a:r>
              <a:rPr lang="en-US" altLang="ko-KR" sz="1800" b="1" dirty="0"/>
              <a:t>)</a:t>
            </a:r>
          </a:p>
        </p:txBody>
      </p:sp>
      <p:pic>
        <p:nvPicPr>
          <p:cNvPr id="20" name="온라인 미디어 19" title="ebimu-9dof 동작영상">
            <a:hlinkClick r:id="" action="ppaction://media"/>
            <a:extLst>
              <a:ext uri="{FF2B5EF4-FFF2-40B4-BE49-F238E27FC236}">
                <a16:creationId xmlns:a16="http://schemas.microsoft.com/office/drawing/2014/main" id="{C20E7DB5-19E3-6330-39C5-EB0C20F9A90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07623" y="4361447"/>
            <a:ext cx="3428459" cy="19370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5A2E076-13D5-573D-F61C-3AA244E22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534" y="1683688"/>
            <a:ext cx="1598636" cy="247299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7FC861-C276-0967-D377-34E4B22460DD}"/>
              </a:ext>
            </a:extLst>
          </p:cNvPr>
          <p:cNvCxnSpPr>
            <a:cxnSpLocks/>
          </p:cNvCxnSpPr>
          <p:nvPr/>
        </p:nvCxnSpPr>
        <p:spPr>
          <a:xfrm>
            <a:off x="9519689" y="5774179"/>
            <a:ext cx="0" cy="5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7C5F637-E98E-00CC-D1BF-0F39A2AED433}"/>
              </a:ext>
            </a:extLst>
          </p:cNvPr>
          <p:cNvCxnSpPr>
            <a:cxnSpLocks/>
          </p:cNvCxnSpPr>
          <p:nvPr/>
        </p:nvCxnSpPr>
        <p:spPr>
          <a:xfrm flipV="1">
            <a:off x="9625333" y="5759018"/>
            <a:ext cx="0" cy="499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F609A373-BA3D-E02A-A421-BF5683CC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291" y="2956132"/>
            <a:ext cx="3274084" cy="2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A95572-05F4-9770-17BD-8509B36D94B3}"/>
              </a:ext>
            </a:extLst>
          </p:cNvPr>
          <p:cNvSpPr txBox="1"/>
          <p:nvPr/>
        </p:nvSpPr>
        <p:spPr>
          <a:xfrm>
            <a:off x="7955917" y="4976511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Raspberry Pi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DD039BC-BADB-79BA-60FC-41DEEFB24C9E}"/>
              </a:ext>
            </a:extLst>
          </p:cNvPr>
          <p:cNvSpPr/>
          <p:nvPr/>
        </p:nvSpPr>
        <p:spPr>
          <a:xfrm>
            <a:off x="4379495" y="1866563"/>
            <a:ext cx="7004882" cy="371007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2573A-EBD8-43FF-7CBA-03E166A48F6B}"/>
              </a:ext>
            </a:extLst>
          </p:cNvPr>
          <p:cNvSpPr txBox="1"/>
          <p:nvPr/>
        </p:nvSpPr>
        <p:spPr>
          <a:xfrm>
            <a:off x="9346418" y="1455400"/>
            <a:ext cx="2037960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김영호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박정빈</a:t>
            </a:r>
            <a:endParaRPr lang="en-US" altLang="ko-KR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68204-030B-6129-87AB-5C143C92FD44}"/>
              </a:ext>
            </a:extLst>
          </p:cNvPr>
          <p:cNvSpPr txBox="1"/>
          <p:nvPr/>
        </p:nvSpPr>
        <p:spPr>
          <a:xfrm>
            <a:off x="4977698" y="4294307"/>
            <a:ext cx="2507947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필터링 기능 추가 예정</a:t>
            </a:r>
            <a:endParaRPr lang="en-US" altLang="ko-KR" sz="1600" b="1" dirty="0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75C29036-D0C7-5EFE-EDF2-1D10431E1E6C}"/>
              </a:ext>
            </a:extLst>
          </p:cNvPr>
          <p:cNvSpPr txBox="1">
            <a:spLocks/>
          </p:cNvSpPr>
          <p:nvPr/>
        </p:nvSpPr>
        <p:spPr>
          <a:xfrm>
            <a:off x="485190" y="124461"/>
            <a:ext cx="5272813" cy="51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전자부 개선 </a:t>
            </a:r>
            <a:r>
              <a:rPr lang="en-US" altLang="ko-KR" sz="280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Main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12EFCB-8EFF-5052-10D7-04CAA33F703D}"/>
              </a:ext>
            </a:extLst>
          </p:cNvPr>
          <p:cNvSpPr txBox="1">
            <a:spLocks/>
          </p:cNvSpPr>
          <p:nvPr/>
        </p:nvSpPr>
        <p:spPr>
          <a:xfrm>
            <a:off x="11459203" y="6455928"/>
            <a:ext cx="549624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endParaRPr 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2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4E137A-D7A6-F5AC-E352-0FDAE94866F4}"/>
              </a:ext>
            </a:extLst>
          </p:cNvPr>
          <p:cNvSpPr txBox="1"/>
          <p:nvPr/>
        </p:nvSpPr>
        <p:spPr>
          <a:xfrm>
            <a:off x="485191" y="970333"/>
            <a:ext cx="6097002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/>
              <a:t>사출 알고리즘</a:t>
            </a:r>
            <a:endParaRPr lang="en-US" altLang="ko-KR" sz="1800" b="1" dirty="0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75C29036-D0C7-5EFE-EDF2-1D10431E1E6C}"/>
              </a:ext>
            </a:extLst>
          </p:cNvPr>
          <p:cNvSpPr txBox="1">
            <a:spLocks/>
          </p:cNvSpPr>
          <p:nvPr/>
        </p:nvSpPr>
        <p:spPr>
          <a:xfrm>
            <a:off x="485190" y="124461"/>
            <a:ext cx="5610810" cy="51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제어부 </a:t>
            </a:r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Mini Rocket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12EFCB-8EFF-5052-10D7-04CAA33F703D}"/>
              </a:ext>
            </a:extLst>
          </p:cNvPr>
          <p:cNvSpPr txBox="1">
            <a:spLocks/>
          </p:cNvSpPr>
          <p:nvPr/>
        </p:nvSpPr>
        <p:spPr>
          <a:xfrm>
            <a:off x="11459203" y="6455928"/>
            <a:ext cx="549624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12</a:t>
            </a:r>
            <a:endParaRPr 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9114B9-A153-A6D3-9048-A66AA577C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897" y="4013159"/>
            <a:ext cx="2625755" cy="2745251"/>
          </a:xfrm>
          <a:prstGeom prst="rect">
            <a:avLst/>
          </a:prstGeom>
        </p:spPr>
      </p:pic>
      <p:pic>
        <p:nvPicPr>
          <p:cNvPr id="1026" name="Picture 2" descr="아두이노 사용기#20 MPU-6050(6축 센서)를 다루어 보다. : 네이버 블로그">
            <a:extLst>
              <a:ext uri="{FF2B5EF4-FFF2-40B4-BE49-F238E27FC236}">
                <a16:creationId xmlns:a16="http://schemas.microsoft.com/office/drawing/2014/main" id="{C379D607-1AE9-3922-01EE-C29BCA035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596" y="1372625"/>
            <a:ext cx="4357541" cy="274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PU6050 IMU 센서 (MPU-6050 IMU Sensor) - 가치창조기술">
            <a:extLst>
              <a:ext uri="{FF2B5EF4-FFF2-40B4-BE49-F238E27FC236}">
                <a16:creationId xmlns:a16="http://schemas.microsoft.com/office/drawing/2014/main" id="{FFD23DB2-857B-10CA-0E7F-60CE9E88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1" y="1498796"/>
            <a:ext cx="2492909" cy="24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742111-D32D-10C8-E203-5BCF64607FAB}"/>
              </a:ext>
            </a:extLst>
          </p:cNvPr>
          <p:cNvSpPr txBox="1"/>
          <p:nvPr/>
        </p:nvSpPr>
        <p:spPr>
          <a:xfrm>
            <a:off x="254037" y="3626020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MPU6050</a:t>
            </a:r>
          </a:p>
        </p:txBody>
      </p:sp>
      <p:pic>
        <p:nvPicPr>
          <p:cNvPr id="1030" name="Picture 6" descr="아두이노 보드 구성요소 알아보기 - 한국전자기술">
            <a:extLst>
              <a:ext uri="{FF2B5EF4-FFF2-40B4-BE49-F238E27FC236}">
                <a16:creationId xmlns:a16="http://schemas.microsoft.com/office/drawing/2014/main" id="{38F1E54E-C640-FFD0-6E5C-C804E560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565" y="1372624"/>
            <a:ext cx="2745252" cy="274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CE5294-AA7D-3C2F-5B82-6A51593FC14F}"/>
              </a:ext>
            </a:extLst>
          </p:cNvPr>
          <p:cNvGrpSpPr/>
          <p:nvPr/>
        </p:nvGrpSpPr>
        <p:grpSpPr>
          <a:xfrm rot="5400000">
            <a:off x="3694600" y="2513608"/>
            <a:ext cx="105644" cy="515261"/>
            <a:chOff x="9519689" y="5759018"/>
            <a:chExt cx="105644" cy="515261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20A8E0F-1CA0-0B4F-C53E-6E3387EFC1D0}"/>
                </a:ext>
              </a:extLst>
            </p:cNvPr>
            <p:cNvCxnSpPr>
              <a:cxnSpLocks/>
            </p:cNvCxnSpPr>
            <p:nvPr/>
          </p:nvCxnSpPr>
          <p:spPr>
            <a:xfrm>
              <a:off x="9519689" y="5774179"/>
              <a:ext cx="0" cy="5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9979656D-E9CF-3709-6DCB-2D7890570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33" y="5759018"/>
              <a:ext cx="0" cy="499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EE75F8-128E-2048-FBC8-7EF9C35291E3}"/>
              </a:ext>
            </a:extLst>
          </p:cNvPr>
          <p:cNvSpPr/>
          <p:nvPr/>
        </p:nvSpPr>
        <p:spPr>
          <a:xfrm>
            <a:off x="5142368" y="3626020"/>
            <a:ext cx="953632" cy="491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61151-41D5-5736-1B9F-533A56CBC8A9}"/>
              </a:ext>
            </a:extLst>
          </p:cNvPr>
          <p:cNvSpPr txBox="1"/>
          <p:nvPr/>
        </p:nvSpPr>
        <p:spPr>
          <a:xfrm>
            <a:off x="3943786" y="3658844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Arduino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DFF8B3F-F969-CC1B-E551-02B8E19DA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069" y="4110637"/>
            <a:ext cx="2625755" cy="2684726"/>
          </a:xfrm>
          <a:prstGeom prst="rect">
            <a:avLst/>
          </a:prstGeom>
        </p:spPr>
      </p:pic>
      <p:pic>
        <p:nvPicPr>
          <p:cNvPr id="1032" name="Picture 8" descr="MG90S 360도 아두이노 서보모터 arduino servo motor">
            <a:extLst>
              <a:ext uri="{FF2B5EF4-FFF2-40B4-BE49-F238E27FC236}">
                <a16:creationId xmlns:a16="http://schemas.microsoft.com/office/drawing/2014/main" id="{04BA8511-323F-3FD1-40A4-4D598328B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093" y="3982076"/>
            <a:ext cx="2184230" cy="218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07D6216-877C-F054-6D22-384B6A36F38E}"/>
              </a:ext>
            </a:extLst>
          </p:cNvPr>
          <p:cNvSpPr txBox="1"/>
          <p:nvPr/>
        </p:nvSpPr>
        <p:spPr>
          <a:xfrm>
            <a:off x="2117429" y="6286566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Servo Motor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CCF5048-D270-3AA6-8FE0-80755224C640}"/>
              </a:ext>
            </a:extLst>
          </p:cNvPr>
          <p:cNvGrpSpPr/>
          <p:nvPr/>
        </p:nvGrpSpPr>
        <p:grpSpPr>
          <a:xfrm rot="12842139">
            <a:off x="4507179" y="3824553"/>
            <a:ext cx="105644" cy="515261"/>
            <a:chOff x="9519689" y="5759018"/>
            <a:chExt cx="105644" cy="515261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4EDD4A4-2941-B509-FC43-BF9BF544E0FE}"/>
                </a:ext>
              </a:extLst>
            </p:cNvPr>
            <p:cNvCxnSpPr>
              <a:cxnSpLocks/>
            </p:cNvCxnSpPr>
            <p:nvPr/>
          </p:nvCxnSpPr>
          <p:spPr>
            <a:xfrm>
              <a:off x="9519689" y="5774179"/>
              <a:ext cx="0" cy="5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28A039E-A44B-5DD5-3616-BA30AECC8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33" y="5759018"/>
              <a:ext cx="0" cy="499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5132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13" name="부제목 2">
            <a:extLst>
              <a:ext uri="{FF2B5EF4-FFF2-40B4-BE49-F238E27FC236}">
                <a16:creationId xmlns:a16="http://schemas.microsoft.com/office/drawing/2014/main" id="{75C29036-D0C7-5EFE-EDF2-1D10431E1E6C}"/>
              </a:ext>
            </a:extLst>
          </p:cNvPr>
          <p:cNvSpPr txBox="1">
            <a:spLocks/>
          </p:cNvSpPr>
          <p:nvPr/>
        </p:nvSpPr>
        <p:spPr>
          <a:xfrm>
            <a:off x="485190" y="124461"/>
            <a:ext cx="5610810" cy="51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제어부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12EFCB-8EFF-5052-10D7-04CAA33F703D}"/>
              </a:ext>
            </a:extLst>
          </p:cNvPr>
          <p:cNvSpPr txBox="1">
            <a:spLocks/>
          </p:cNvSpPr>
          <p:nvPr/>
        </p:nvSpPr>
        <p:spPr>
          <a:xfrm>
            <a:off x="11459203" y="6455928"/>
            <a:ext cx="549624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12</a:t>
            </a:r>
            <a:endParaRPr 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EE75F8-128E-2048-FBC8-7EF9C35291E3}"/>
              </a:ext>
            </a:extLst>
          </p:cNvPr>
          <p:cNvSpPr/>
          <p:nvPr/>
        </p:nvSpPr>
        <p:spPr>
          <a:xfrm>
            <a:off x="5875490" y="3564721"/>
            <a:ext cx="953632" cy="491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8A6BAD-1960-C66A-305A-6BDD370D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4036177" y="1185621"/>
            <a:ext cx="2273524" cy="1605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BF5B4F-6CFC-7535-CB9D-F7245FAC0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15" y="913372"/>
            <a:ext cx="1847827" cy="113929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FACA45-2EBF-9DCE-1959-6ACE33C7B003}"/>
              </a:ext>
            </a:extLst>
          </p:cNvPr>
          <p:cNvCxnSpPr>
            <a:cxnSpLocks/>
          </p:cNvCxnSpPr>
          <p:nvPr/>
        </p:nvCxnSpPr>
        <p:spPr>
          <a:xfrm>
            <a:off x="2500141" y="1291008"/>
            <a:ext cx="18698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D639AB2-A54D-5954-1F34-5890BAB8FBB7}"/>
              </a:ext>
            </a:extLst>
          </p:cNvPr>
          <p:cNvCxnSpPr>
            <a:cxnSpLocks/>
          </p:cNvCxnSpPr>
          <p:nvPr/>
        </p:nvCxnSpPr>
        <p:spPr>
          <a:xfrm>
            <a:off x="2500141" y="1489128"/>
            <a:ext cx="1881437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라즈베리파이4 모델 B 출시! 상세스펙/가격/출시일/비교 — Open Tech View">
            <a:extLst>
              <a:ext uri="{FF2B5EF4-FFF2-40B4-BE49-F238E27FC236}">
                <a16:creationId xmlns:a16="http://schemas.microsoft.com/office/drawing/2014/main" id="{0E1FA806-6C0B-08FF-433A-365EFA7B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81" y="3375841"/>
            <a:ext cx="3274084" cy="2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DF08B62-84A1-407E-D6EC-AEDCAA529124}"/>
              </a:ext>
            </a:extLst>
          </p:cNvPr>
          <p:cNvCxnSpPr>
            <a:cxnSpLocks/>
          </p:cNvCxnSpPr>
          <p:nvPr/>
        </p:nvCxnSpPr>
        <p:spPr>
          <a:xfrm>
            <a:off x="2500141" y="1860654"/>
            <a:ext cx="18814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A046C7-B2A0-08F8-6932-6E03DB520239}"/>
              </a:ext>
            </a:extLst>
          </p:cNvPr>
          <p:cNvCxnSpPr>
            <a:cxnSpLocks/>
          </p:cNvCxnSpPr>
          <p:nvPr/>
        </p:nvCxnSpPr>
        <p:spPr>
          <a:xfrm>
            <a:off x="2142225" y="2171536"/>
            <a:ext cx="0" cy="187589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00E8672-BAF9-484E-B405-26E32D7A3226}"/>
              </a:ext>
            </a:extLst>
          </p:cNvPr>
          <p:cNvCxnSpPr>
            <a:cxnSpLocks/>
          </p:cNvCxnSpPr>
          <p:nvPr/>
        </p:nvCxnSpPr>
        <p:spPr>
          <a:xfrm>
            <a:off x="2327845" y="2734056"/>
            <a:ext cx="2042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AC7FEFF-2B35-F051-B70A-5724878EBDC3}"/>
              </a:ext>
            </a:extLst>
          </p:cNvPr>
          <p:cNvCxnSpPr>
            <a:cxnSpLocks/>
          </p:cNvCxnSpPr>
          <p:nvPr/>
        </p:nvCxnSpPr>
        <p:spPr>
          <a:xfrm>
            <a:off x="2339418" y="2734056"/>
            <a:ext cx="0" cy="13133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7342EB1-FEFB-3482-024A-42BF04D1447E}"/>
              </a:ext>
            </a:extLst>
          </p:cNvPr>
          <p:cNvSpPr/>
          <p:nvPr/>
        </p:nvSpPr>
        <p:spPr>
          <a:xfrm>
            <a:off x="159281" y="902206"/>
            <a:ext cx="2340860" cy="12693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2197E16-7CFA-2F8B-4D6E-6EF9BE55A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12438" y="3868376"/>
            <a:ext cx="1385739" cy="916376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A6B671C-F1F7-3177-A29F-BF9D9C76D313}"/>
              </a:ext>
            </a:extLst>
          </p:cNvPr>
          <p:cNvCxnSpPr/>
          <p:nvPr/>
        </p:nvCxnSpPr>
        <p:spPr>
          <a:xfrm>
            <a:off x="2794057" y="4443272"/>
            <a:ext cx="10058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23EA60A-F6EF-928B-2393-C18A311A2713}"/>
              </a:ext>
            </a:extLst>
          </p:cNvPr>
          <p:cNvCxnSpPr/>
          <p:nvPr/>
        </p:nvCxnSpPr>
        <p:spPr>
          <a:xfrm>
            <a:off x="2794057" y="4641392"/>
            <a:ext cx="100584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CD2D45D-2561-C0AD-A191-BABE743AF612}"/>
              </a:ext>
            </a:extLst>
          </p:cNvPr>
          <p:cNvSpPr/>
          <p:nvPr/>
        </p:nvSpPr>
        <p:spPr>
          <a:xfrm>
            <a:off x="1616558" y="3604926"/>
            <a:ext cx="1177497" cy="1531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094D675-BBAA-3A63-3DB3-9F6F6BC8C9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2620"/>
          <a:stretch/>
        </p:blipFill>
        <p:spPr>
          <a:xfrm>
            <a:off x="7026579" y="1030853"/>
            <a:ext cx="1598636" cy="141900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6617A8A-39BA-9045-279A-7D3CCE09D549}"/>
              </a:ext>
            </a:extLst>
          </p:cNvPr>
          <p:cNvCxnSpPr>
            <a:cxnSpLocks/>
          </p:cNvCxnSpPr>
          <p:nvPr/>
        </p:nvCxnSpPr>
        <p:spPr>
          <a:xfrm flipV="1">
            <a:off x="7619375" y="2459449"/>
            <a:ext cx="0" cy="89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6531923-C372-1628-8DC3-CC1B0C3A81DF}"/>
              </a:ext>
            </a:extLst>
          </p:cNvPr>
          <p:cNvCxnSpPr>
            <a:cxnSpLocks/>
          </p:cNvCxnSpPr>
          <p:nvPr/>
        </p:nvCxnSpPr>
        <p:spPr>
          <a:xfrm flipV="1">
            <a:off x="7728769" y="2459383"/>
            <a:ext cx="0" cy="89885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3CE35C8-8998-460A-3A6F-E5E36515A223}"/>
              </a:ext>
            </a:extLst>
          </p:cNvPr>
          <p:cNvCxnSpPr>
            <a:cxnSpLocks/>
          </p:cNvCxnSpPr>
          <p:nvPr/>
        </p:nvCxnSpPr>
        <p:spPr>
          <a:xfrm flipV="1">
            <a:off x="7847768" y="2460558"/>
            <a:ext cx="0" cy="90000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AB967D8-D664-7665-598C-FE612007942D}"/>
              </a:ext>
            </a:extLst>
          </p:cNvPr>
          <p:cNvCxnSpPr>
            <a:cxnSpLocks/>
          </p:cNvCxnSpPr>
          <p:nvPr/>
        </p:nvCxnSpPr>
        <p:spPr>
          <a:xfrm flipV="1">
            <a:off x="7960009" y="2461136"/>
            <a:ext cx="0" cy="898855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3799CC0F-0387-73B6-AF2E-74A536F7C1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1373" y="3439934"/>
            <a:ext cx="1652431" cy="1738516"/>
          </a:xfrm>
          <a:prstGeom prst="rect">
            <a:avLst/>
          </a:prstGeom>
          <a:ln>
            <a:noFill/>
          </a:ln>
        </p:spPr>
      </p:pic>
      <p:pic>
        <p:nvPicPr>
          <p:cNvPr id="56" name="Picture 2" descr="900-00005 | Parallax Inc 4 → 6 V 140 mA Servo Motor, 27 Ncm Max Output  Torque | RS">
            <a:extLst>
              <a:ext uri="{FF2B5EF4-FFF2-40B4-BE49-F238E27FC236}">
                <a16:creationId xmlns:a16="http://schemas.microsoft.com/office/drawing/2014/main" id="{64BA4A42-BE6F-52BF-2E47-4ADA39E1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276" y="1153246"/>
            <a:ext cx="2198743" cy="1237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38D7A009-AB93-9E72-1DF8-7D8B4D192749}"/>
              </a:ext>
            </a:extLst>
          </p:cNvPr>
          <p:cNvCxnSpPr>
            <a:cxnSpLocks/>
          </p:cNvCxnSpPr>
          <p:nvPr/>
        </p:nvCxnSpPr>
        <p:spPr>
          <a:xfrm flipV="1">
            <a:off x="10210175" y="2391006"/>
            <a:ext cx="0" cy="12139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3382E120-0433-564F-76A8-EACF085606A0}"/>
              </a:ext>
            </a:extLst>
          </p:cNvPr>
          <p:cNvCxnSpPr>
            <a:cxnSpLocks/>
          </p:cNvCxnSpPr>
          <p:nvPr/>
        </p:nvCxnSpPr>
        <p:spPr>
          <a:xfrm flipV="1">
            <a:off x="10319569" y="2390940"/>
            <a:ext cx="0" cy="1419709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16DBF44E-CA7F-14F0-7DCC-400B8FF73090}"/>
              </a:ext>
            </a:extLst>
          </p:cNvPr>
          <p:cNvCxnSpPr>
            <a:cxnSpLocks/>
          </p:cNvCxnSpPr>
          <p:nvPr/>
        </p:nvCxnSpPr>
        <p:spPr>
          <a:xfrm flipV="1">
            <a:off x="10438568" y="2392115"/>
            <a:ext cx="0" cy="1655318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B5C22C64-4FB9-636C-1031-2FB512C5B755}"/>
              </a:ext>
            </a:extLst>
          </p:cNvPr>
          <p:cNvCxnSpPr>
            <a:cxnSpLocks/>
          </p:cNvCxnSpPr>
          <p:nvPr/>
        </p:nvCxnSpPr>
        <p:spPr>
          <a:xfrm>
            <a:off x="1142481" y="2171536"/>
            <a:ext cx="0" cy="331757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630C9EC2-6979-2340-480D-93393023BC6B}"/>
              </a:ext>
            </a:extLst>
          </p:cNvPr>
          <p:cNvCxnSpPr>
            <a:cxnSpLocks/>
          </p:cNvCxnSpPr>
          <p:nvPr/>
        </p:nvCxnSpPr>
        <p:spPr>
          <a:xfrm>
            <a:off x="1339674" y="2378814"/>
            <a:ext cx="0" cy="3110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1" name="그림 1050">
            <a:extLst>
              <a:ext uri="{FF2B5EF4-FFF2-40B4-BE49-F238E27FC236}">
                <a16:creationId xmlns:a16="http://schemas.microsoft.com/office/drawing/2014/main" id="{39906551-D8F2-FB13-49BA-6EBDB564D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21" y="5474790"/>
            <a:ext cx="2096780" cy="10400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67203377-39FA-EC72-4755-0F7162964D12}"/>
              </a:ext>
            </a:extLst>
          </p:cNvPr>
          <p:cNvCxnSpPr>
            <a:cxnSpLocks/>
          </p:cNvCxnSpPr>
          <p:nvPr/>
        </p:nvCxnSpPr>
        <p:spPr>
          <a:xfrm flipV="1">
            <a:off x="3131338" y="5054686"/>
            <a:ext cx="818869" cy="4922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68BBF8DC-D836-C669-9F85-389AA529CD86}"/>
              </a:ext>
            </a:extLst>
          </p:cNvPr>
          <p:cNvCxnSpPr>
            <a:cxnSpLocks/>
          </p:cNvCxnSpPr>
          <p:nvPr/>
        </p:nvCxnSpPr>
        <p:spPr>
          <a:xfrm flipV="1">
            <a:off x="3131338" y="5221805"/>
            <a:ext cx="818869" cy="50335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576D10F2-7A1E-9AA2-28FD-FEF624E633AD}"/>
              </a:ext>
            </a:extLst>
          </p:cNvPr>
          <p:cNvCxnSpPr>
            <a:cxnSpLocks/>
          </p:cNvCxnSpPr>
          <p:nvPr/>
        </p:nvCxnSpPr>
        <p:spPr>
          <a:xfrm flipV="1">
            <a:off x="3122194" y="5416498"/>
            <a:ext cx="828013" cy="468932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E7CE894C-71F6-A352-94BD-0D530B285E01}"/>
              </a:ext>
            </a:extLst>
          </p:cNvPr>
          <p:cNvCxnSpPr>
            <a:cxnSpLocks/>
          </p:cNvCxnSpPr>
          <p:nvPr/>
        </p:nvCxnSpPr>
        <p:spPr>
          <a:xfrm flipH="1">
            <a:off x="3131338" y="6394629"/>
            <a:ext cx="4395776" cy="54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A1772BE9-8BD2-8D08-DF4E-699D658356E9}"/>
              </a:ext>
            </a:extLst>
          </p:cNvPr>
          <p:cNvCxnSpPr>
            <a:cxnSpLocks/>
          </p:cNvCxnSpPr>
          <p:nvPr/>
        </p:nvCxnSpPr>
        <p:spPr>
          <a:xfrm flipH="1">
            <a:off x="824562" y="6714858"/>
            <a:ext cx="6702552" cy="6821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B701E229-984A-9CFE-2DE4-2687826B88CF}"/>
              </a:ext>
            </a:extLst>
          </p:cNvPr>
          <p:cNvCxnSpPr>
            <a:cxnSpLocks/>
          </p:cNvCxnSpPr>
          <p:nvPr/>
        </p:nvCxnSpPr>
        <p:spPr>
          <a:xfrm>
            <a:off x="828537" y="2171536"/>
            <a:ext cx="6020" cy="459571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8" name="그림 1067">
            <a:extLst>
              <a:ext uri="{FF2B5EF4-FFF2-40B4-BE49-F238E27FC236}">
                <a16:creationId xmlns:a16="http://schemas.microsoft.com/office/drawing/2014/main" id="{4620F93A-4009-0B03-D352-2B3D9B7F6A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0676" y="5489109"/>
            <a:ext cx="1652436" cy="12228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C5CD2B49-63E4-60A7-A159-9910CC58B4F1}"/>
              </a:ext>
            </a:extLst>
          </p:cNvPr>
          <p:cNvCxnSpPr>
            <a:cxnSpLocks/>
          </p:cNvCxnSpPr>
          <p:nvPr/>
        </p:nvCxnSpPr>
        <p:spPr>
          <a:xfrm>
            <a:off x="8835527" y="3604926"/>
            <a:ext cx="1374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7A31802C-182F-A3D2-1610-B0D2BB8F8E6F}"/>
              </a:ext>
            </a:extLst>
          </p:cNvPr>
          <p:cNvCxnSpPr>
            <a:cxnSpLocks/>
          </p:cNvCxnSpPr>
          <p:nvPr/>
        </p:nvCxnSpPr>
        <p:spPr>
          <a:xfrm flipV="1">
            <a:off x="8831415" y="3808259"/>
            <a:ext cx="1484042" cy="172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D5AADD48-B586-DC2E-47E2-E690BD245BA5}"/>
              </a:ext>
            </a:extLst>
          </p:cNvPr>
          <p:cNvCxnSpPr>
            <a:cxnSpLocks/>
          </p:cNvCxnSpPr>
          <p:nvPr/>
        </p:nvCxnSpPr>
        <p:spPr>
          <a:xfrm>
            <a:off x="8831415" y="4056577"/>
            <a:ext cx="1607153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78" name="Picture 2" descr="900-00005 | Parallax Inc 4 → 6 V 140 mA Servo Motor, 27 Ncm Max Output  Torque | RS">
            <a:extLst>
              <a:ext uri="{FF2B5EF4-FFF2-40B4-BE49-F238E27FC236}">
                <a16:creationId xmlns:a16="http://schemas.microsoft.com/office/drawing/2014/main" id="{66C5613C-0B26-D2CE-EE3D-A4F83591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95" y="4982632"/>
            <a:ext cx="2198743" cy="1237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F758C0AF-5DFB-430A-0197-89C41ECC2567}"/>
              </a:ext>
            </a:extLst>
          </p:cNvPr>
          <p:cNvCxnSpPr>
            <a:cxnSpLocks/>
          </p:cNvCxnSpPr>
          <p:nvPr/>
        </p:nvCxnSpPr>
        <p:spPr>
          <a:xfrm>
            <a:off x="8835527" y="4641392"/>
            <a:ext cx="1374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D3140AEE-478E-C9D7-7DF0-54059C441DFE}"/>
              </a:ext>
            </a:extLst>
          </p:cNvPr>
          <p:cNvCxnSpPr>
            <a:cxnSpLocks/>
          </p:cNvCxnSpPr>
          <p:nvPr/>
        </p:nvCxnSpPr>
        <p:spPr>
          <a:xfrm flipV="1">
            <a:off x="8836051" y="4440432"/>
            <a:ext cx="1484042" cy="172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26B5550-29FF-DEE7-935F-D36D79A1FE95}"/>
              </a:ext>
            </a:extLst>
          </p:cNvPr>
          <p:cNvCxnSpPr>
            <a:cxnSpLocks/>
          </p:cNvCxnSpPr>
          <p:nvPr/>
        </p:nvCxnSpPr>
        <p:spPr>
          <a:xfrm>
            <a:off x="8809494" y="4267164"/>
            <a:ext cx="1607153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8CD7FFF8-F571-E514-FC18-1FD5A3630B52}"/>
              </a:ext>
            </a:extLst>
          </p:cNvPr>
          <p:cNvCxnSpPr>
            <a:cxnSpLocks/>
          </p:cNvCxnSpPr>
          <p:nvPr/>
        </p:nvCxnSpPr>
        <p:spPr>
          <a:xfrm flipV="1">
            <a:off x="10429424" y="4255283"/>
            <a:ext cx="0" cy="736526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5" name="직선 연결선 1084">
            <a:extLst>
              <a:ext uri="{FF2B5EF4-FFF2-40B4-BE49-F238E27FC236}">
                <a16:creationId xmlns:a16="http://schemas.microsoft.com/office/drawing/2014/main" id="{4EEB815C-0BBE-5424-7823-1FB9E967704C}"/>
              </a:ext>
            </a:extLst>
          </p:cNvPr>
          <p:cNvCxnSpPr>
            <a:cxnSpLocks/>
          </p:cNvCxnSpPr>
          <p:nvPr/>
        </p:nvCxnSpPr>
        <p:spPr>
          <a:xfrm flipV="1">
            <a:off x="10317546" y="4440432"/>
            <a:ext cx="0" cy="54399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7" name="직선 연결선 1086">
            <a:extLst>
              <a:ext uri="{FF2B5EF4-FFF2-40B4-BE49-F238E27FC236}">
                <a16:creationId xmlns:a16="http://schemas.microsoft.com/office/drawing/2014/main" id="{7090E25E-F3F6-484D-53BE-05E22ABF514F}"/>
              </a:ext>
            </a:extLst>
          </p:cNvPr>
          <p:cNvCxnSpPr>
            <a:cxnSpLocks/>
          </p:cNvCxnSpPr>
          <p:nvPr/>
        </p:nvCxnSpPr>
        <p:spPr>
          <a:xfrm flipV="1">
            <a:off x="10210175" y="4641392"/>
            <a:ext cx="0" cy="336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EC2B411C-3D7F-7427-63CA-29C9232DE81A}"/>
              </a:ext>
            </a:extLst>
          </p:cNvPr>
          <p:cNvSpPr/>
          <p:nvPr/>
        </p:nvSpPr>
        <p:spPr>
          <a:xfrm>
            <a:off x="3950208" y="3354181"/>
            <a:ext cx="4855174" cy="204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5" name="직선 연결선 1104">
            <a:extLst>
              <a:ext uri="{FF2B5EF4-FFF2-40B4-BE49-F238E27FC236}">
                <a16:creationId xmlns:a16="http://schemas.microsoft.com/office/drawing/2014/main" id="{7565B13C-B1F5-33C6-50A1-0ECE1F8240D6}"/>
              </a:ext>
            </a:extLst>
          </p:cNvPr>
          <p:cNvCxnSpPr>
            <a:cxnSpLocks/>
          </p:cNvCxnSpPr>
          <p:nvPr/>
        </p:nvCxnSpPr>
        <p:spPr>
          <a:xfrm>
            <a:off x="2500141" y="1999174"/>
            <a:ext cx="18814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직선 연결선 1105">
            <a:extLst>
              <a:ext uri="{FF2B5EF4-FFF2-40B4-BE49-F238E27FC236}">
                <a16:creationId xmlns:a16="http://schemas.microsoft.com/office/drawing/2014/main" id="{3A4ED997-8D6B-F7FB-50CA-FF17C509E573}"/>
              </a:ext>
            </a:extLst>
          </p:cNvPr>
          <p:cNvCxnSpPr>
            <a:cxnSpLocks/>
          </p:cNvCxnSpPr>
          <p:nvPr/>
        </p:nvCxnSpPr>
        <p:spPr>
          <a:xfrm flipV="1">
            <a:off x="1339674" y="2378814"/>
            <a:ext cx="3030331" cy="121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8" name="TextBox 1107">
            <a:extLst>
              <a:ext uri="{FF2B5EF4-FFF2-40B4-BE49-F238E27FC236}">
                <a16:creationId xmlns:a16="http://schemas.microsoft.com/office/drawing/2014/main" id="{FD0BA135-CB84-CE3E-8591-4895217A52F9}"/>
              </a:ext>
            </a:extLst>
          </p:cNvPr>
          <p:cNvSpPr txBox="1"/>
          <p:nvPr/>
        </p:nvSpPr>
        <p:spPr>
          <a:xfrm>
            <a:off x="1596342" y="5085385"/>
            <a:ext cx="1217928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전압 강하 모듈</a:t>
            </a:r>
            <a:endParaRPr lang="en-US" altLang="ko-KR" sz="1200" b="1" dirty="0"/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06E07B1A-7655-42FB-B140-4F4D8A45E2F9}"/>
              </a:ext>
            </a:extLst>
          </p:cNvPr>
          <p:cNvSpPr txBox="1"/>
          <p:nvPr/>
        </p:nvSpPr>
        <p:spPr>
          <a:xfrm>
            <a:off x="1391840" y="6456872"/>
            <a:ext cx="1217928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릴레이 모듈</a:t>
            </a:r>
            <a:endParaRPr lang="en-US" altLang="ko-KR" sz="1200" b="1" dirty="0"/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D78F322C-BD6A-1651-ED1F-E6DA6E0B76DC}"/>
              </a:ext>
            </a:extLst>
          </p:cNvPr>
          <p:cNvSpPr txBox="1"/>
          <p:nvPr/>
        </p:nvSpPr>
        <p:spPr>
          <a:xfrm>
            <a:off x="1318645" y="1825942"/>
            <a:ext cx="1217928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배터리</a:t>
            </a:r>
            <a:endParaRPr lang="en-US" altLang="ko-KR" sz="1200" b="1" dirty="0"/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40C0B7C7-F1BA-B3EC-A15B-48047D0F9C85}"/>
              </a:ext>
            </a:extLst>
          </p:cNvPr>
          <p:cNvSpPr txBox="1"/>
          <p:nvPr/>
        </p:nvSpPr>
        <p:spPr>
          <a:xfrm>
            <a:off x="7199218" y="690753"/>
            <a:ext cx="1217928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IMU </a:t>
            </a:r>
            <a:r>
              <a:rPr lang="ko-KR" altLang="en-US" sz="1200" b="1" dirty="0"/>
              <a:t>센서</a:t>
            </a:r>
            <a:endParaRPr lang="en-US" altLang="ko-KR" sz="1200" b="1" dirty="0"/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34CE3283-EDD5-51CB-DE30-7DFECD745961}"/>
              </a:ext>
            </a:extLst>
          </p:cNvPr>
          <p:cNvSpPr txBox="1"/>
          <p:nvPr/>
        </p:nvSpPr>
        <p:spPr>
          <a:xfrm>
            <a:off x="9448229" y="806518"/>
            <a:ext cx="1734456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낙하산 사출 </a:t>
            </a:r>
            <a:r>
              <a:rPr lang="ko-KR" altLang="en-US" sz="1200" b="1" dirty="0" err="1"/>
              <a:t>서보모터</a:t>
            </a:r>
            <a:endParaRPr lang="en-US" altLang="ko-KR" sz="1200" b="1" dirty="0"/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56D8CB68-DFF6-34A9-CD1B-F9517398716B}"/>
              </a:ext>
            </a:extLst>
          </p:cNvPr>
          <p:cNvSpPr txBox="1"/>
          <p:nvPr/>
        </p:nvSpPr>
        <p:spPr>
          <a:xfrm>
            <a:off x="9706438" y="6220392"/>
            <a:ext cx="1734456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/>
              <a:t>단분리</a:t>
            </a:r>
            <a:r>
              <a:rPr lang="ko-KR" altLang="en-US" sz="1200" b="1" dirty="0"/>
              <a:t> 사출 </a:t>
            </a:r>
            <a:r>
              <a:rPr lang="ko-KR" altLang="en-US" sz="1200" b="1" dirty="0" err="1"/>
              <a:t>서보모터</a:t>
            </a:r>
            <a:endParaRPr lang="en-US" altLang="ko-KR" sz="1200" b="1" dirty="0"/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779C924C-AD23-831A-9B4F-FB31BAD0007A}"/>
              </a:ext>
            </a:extLst>
          </p:cNvPr>
          <p:cNvSpPr txBox="1"/>
          <p:nvPr/>
        </p:nvSpPr>
        <p:spPr>
          <a:xfrm>
            <a:off x="6446520" y="5898591"/>
            <a:ext cx="1045766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/>
              <a:t>이그나이터</a:t>
            </a:r>
            <a:endParaRPr lang="en-US" altLang="ko-KR" sz="1200" b="1" dirty="0"/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42F04813-4F27-85DB-224F-EE4698901DB7}"/>
              </a:ext>
            </a:extLst>
          </p:cNvPr>
          <p:cNvSpPr txBox="1"/>
          <p:nvPr/>
        </p:nvSpPr>
        <p:spPr>
          <a:xfrm>
            <a:off x="4160728" y="3343783"/>
            <a:ext cx="2846637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/>
              <a:t>라즈베리파이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4 + PCB</a:t>
            </a:r>
            <a:r>
              <a:rPr lang="ko-KR" altLang="en-US" sz="1200" b="1" dirty="0"/>
              <a:t>기반</a:t>
            </a:r>
            <a:r>
              <a:rPr lang="en-US" altLang="ko-KR" sz="1200" b="1" dirty="0"/>
              <a:t> </a:t>
            </a:r>
            <a:r>
              <a:rPr lang="ko-KR" altLang="en-US" sz="1200" b="1" dirty="0" err="1"/>
              <a:t>브레드</a:t>
            </a:r>
            <a:r>
              <a:rPr lang="ko-KR" altLang="en-US" sz="1200" b="1" dirty="0"/>
              <a:t> 보드</a:t>
            </a:r>
            <a:endParaRPr lang="en-US" altLang="ko-KR" sz="1200" b="1" dirty="0"/>
          </a:p>
        </p:txBody>
      </p:sp>
      <p:sp>
        <p:nvSpPr>
          <p:cNvPr id="1118" name="TextBox 1117">
            <a:extLst>
              <a:ext uri="{FF2B5EF4-FFF2-40B4-BE49-F238E27FC236}">
                <a16:creationId xmlns:a16="http://schemas.microsoft.com/office/drawing/2014/main" id="{16485BE9-B48C-1483-1872-0CB1DD3E6B94}"/>
              </a:ext>
            </a:extLst>
          </p:cNvPr>
          <p:cNvSpPr txBox="1"/>
          <p:nvPr/>
        </p:nvSpPr>
        <p:spPr>
          <a:xfrm>
            <a:off x="4288931" y="3042885"/>
            <a:ext cx="1734456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/>
              <a:t>무선 릴레이 모듈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1820562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13" name="부제목 2">
            <a:extLst>
              <a:ext uri="{FF2B5EF4-FFF2-40B4-BE49-F238E27FC236}">
                <a16:creationId xmlns:a16="http://schemas.microsoft.com/office/drawing/2014/main" id="{75C29036-D0C7-5EFE-EDF2-1D10431E1E6C}"/>
              </a:ext>
            </a:extLst>
          </p:cNvPr>
          <p:cNvSpPr txBox="1">
            <a:spLocks/>
          </p:cNvSpPr>
          <p:nvPr/>
        </p:nvSpPr>
        <p:spPr>
          <a:xfrm>
            <a:off x="485190" y="124461"/>
            <a:ext cx="5610810" cy="51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제어부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12EFCB-8EFF-5052-10D7-04CAA33F703D}"/>
              </a:ext>
            </a:extLst>
          </p:cNvPr>
          <p:cNvSpPr txBox="1">
            <a:spLocks/>
          </p:cNvSpPr>
          <p:nvPr/>
        </p:nvSpPr>
        <p:spPr>
          <a:xfrm>
            <a:off x="11459203" y="6455928"/>
            <a:ext cx="549624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12</a:t>
            </a:r>
            <a:endParaRPr 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EE75F8-128E-2048-FBC8-7EF9C35291E3}"/>
              </a:ext>
            </a:extLst>
          </p:cNvPr>
          <p:cNvSpPr/>
          <p:nvPr/>
        </p:nvSpPr>
        <p:spPr>
          <a:xfrm>
            <a:off x="4047603" y="3995789"/>
            <a:ext cx="953632" cy="491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6617A8A-39BA-9045-279A-7D3CCE09D549}"/>
              </a:ext>
            </a:extLst>
          </p:cNvPr>
          <p:cNvCxnSpPr>
            <a:cxnSpLocks/>
          </p:cNvCxnSpPr>
          <p:nvPr/>
        </p:nvCxnSpPr>
        <p:spPr>
          <a:xfrm flipV="1">
            <a:off x="5791488" y="2890517"/>
            <a:ext cx="0" cy="89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6531923-C372-1628-8DC3-CC1B0C3A81DF}"/>
              </a:ext>
            </a:extLst>
          </p:cNvPr>
          <p:cNvCxnSpPr>
            <a:cxnSpLocks/>
          </p:cNvCxnSpPr>
          <p:nvPr/>
        </p:nvCxnSpPr>
        <p:spPr>
          <a:xfrm flipV="1">
            <a:off x="5900882" y="2890451"/>
            <a:ext cx="0" cy="89885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3CE35C8-8998-460A-3A6F-E5E36515A223}"/>
              </a:ext>
            </a:extLst>
          </p:cNvPr>
          <p:cNvCxnSpPr>
            <a:cxnSpLocks/>
          </p:cNvCxnSpPr>
          <p:nvPr/>
        </p:nvCxnSpPr>
        <p:spPr>
          <a:xfrm flipV="1">
            <a:off x="6019881" y="2891626"/>
            <a:ext cx="0" cy="90000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AB967D8-D664-7665-598C-FE612007942D}"/>
              </a:ext>
            </a:extLst>
          </p:cNvPr>
          <p:cNvCxnSpPr>
            <a:cxnSpLocks/>
          </p:cNvCxnSpPr>
          <p:nvPr/>
        </p:nvCxnSpPr>
        <p:spPr>
          <a:xfrm flipV="1">
            <a:off x="6132122" y="2892204"/>
            <a:ext cx="0" cy="898855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2" descr="900-00005 | Parallax Inc 4 → 6 V 140 mA Servo Motor, 27 Ncm Max Output  Torque | RS">
            <a:extLst>
              <a:ext uri="{FF2B5EF4-FFF2-40B4-BE49-F238E27FC236}">
                <a16:creationId xmlns:a16="http://schemas.microsoft.com/office/drawing/2014/main" id="{64BA4A42-BE6F-52BF-2E47-4ADA39E1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89" y="1584314"/>
            <a:ext cx="2198743" cy="1237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38D7A009-AB93-9E72-1DF8-7D8B4D192749}"/>
              </a:ext>
            </a:extLst>
          </p:cNvPr>
          <p:cNvCxnSpPr>
            <a:cxnSpLocks/>
          </p:cNvCxnSpPr>
          <p:nvPr/>
        </p:nvCxnSpPr>
        <p:spPr>
          <a:xfrm flipV="1">
            <a:off x="8382288" y="2822074"/>
            <a:ext cx="0" cy="12139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3382E120-0433-564F-76A8-EACF085606A0}"/>
              </a:ext>
            </a:extLst>
          </p:cNvPr>
          <p:cNvCxnSpPr>
            <a:cxnSpLocks/>
          </p:cNvCxnSpPr>
          <p:nvPr/>
        </p:nvCxnSpPr>
        <p:spPr>
          <a:xfrm flipV="1">
            <a:off x="8491682" y="2822008"/>
            <a:ext cx="0" cy="1419709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16DBF44E-CA7F-14F0-7DCC-400B8FF73090}"/>
              </a:ext>
            </a:extLst>
          </p:cNvPr>
          <p:cNvCxnSpPr>
            <a:cxnSpLocks/>
          </p:cNvCxnSpPr>
          <p:nvPr/>
        </p:nvCxnSpPr>
        <p:spPr>
          <a:xfrm flipV="1">
            <a:off x="8610681" y="2823183"/>
            <a:ext cx="0" cy="1655318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C5CD2B49-63E4-60A7-A159-9910CC58B4F1}"/>
              </a:ext>
            </a:extLst>
          </p:cNvPr>
          <p:cNvCxnSpPr>
            <a:cxnSpLocks/>
          </p:cNvCxnSpPr>
          <p:nvPr/>
        </p:nvCxnSpPr>
        <p:spPr>
          <a:xfrm>
            <a:off x="7007640" y="4035994"/>
            <a:ext cx="1374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7A31802C-182F-A3D2-1610-B0D2BB8F8E6F}"/>
              </a:ext>
            </a:extLst>
          </p:cNvPr>
          <p:cNvCxnSpPr>
            <a:cxnSpLocks/>
          </p:cNvCxnSpPr>
          <p:nvPr/>
        </p:nvCxnSpPr>
        <p:spPr>
          <a:xfrm flipV="1">
            <a:off x="7003528" y="4239327"/>
            <a:ext cx="1484042" cy="172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D5AADD48-B586-DC2E-47E2-E690BD245BA5}"/>
              </a:ext>
            </a:extLst>
          </p:cNvPr>
          <p:cNvCxnSpPr>
            <a:cxnSpLocks/>
          </p:cNvCxnSpPr>
          <p:nvPr/>
        </p:nvCxnSpPr>
        <p:spPr>
          <a:xfrm>
            <a:off x="7003528" y="4487645"/>
            <a:ext cx="1607153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9" name="직사각형 1088">
            <a:extLst>
              <a:ext uri="{FF2B5EF4-FFF2-40B4-BE49-F238E27FC236}">
                <a16:creationId xmlns:a16="http://schemas.microsoft.com/office/drawing/2014/main" id="{EC2B411C-3D7F-7427-63CA-29C9232DE81A}"/>
              </a:ext>
            </a:extLst>
          </p:cNvPr>
          <p:cNvSpPr/>
          <p:nvPr/>
        </p:nvSpPr>
        <p:spPr>
          <a:xfrm>
            <a:off x="3259745" y="3804388"/>
            <a:ext cx="3739670" cy="25380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40C0B7C7-F1BA-B3EC-A15B-48047D0F9C85}"/>
              </a:ext>
            </a:extLst>
          </p:cNvPr>
          <p:cNvSpPr txBox="1"/>
          <p:nvPr/>
        </p:nvSpPr>
        <p:spPr>
          <a:xfrm>
            <a:off x="5371331" y="1121821"/>
            <a:ext cx="1217928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/>
              <a:t>MPU6050</a:t>
            </a: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34CE3283-EDD5-51CB-DE30-7DFECD745961}"/>
              </a:ext>
            </a:extLst>
          </p:cNvPr>
          <p:cNvSpPr txBox="1"/>
          <p:nvPr/>
        </p:nvSpPr>
        <p:spPr>
          <a:xfrm>
            <a:off x="7620342" y="1237586"/>
            <a:ext cx="1734456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낙하산 사출 </a:t>
            </a:r>
            <a:r>
              <a:rPr lang="ko-KR" altLang="en-US" sz="1200" b="1" dirty="0" err="1"/>
              <a:t>서보모터</a:t>
            </a:r>
            <a:endParaRPr lang="en-US" altLang="ko-KR" sz="1200" b="1" dirty="0"/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42F04813-4F27-85DB-224F-EE4698901DB7}"/>
              </a:ext>
            </a:extLst>
          </p:cNvPr>
          <p:cNvSpPr txBox="1"/>
          <p:nvPr/>
        </p:nvSpPr>
        <p:spPr>
          <a:xfrm>
            <a:off x="2332841" y="3774851"/>
            <a:ext cx="2846637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/>
              <a:t>아두이노</a:t>
            </a:r>
            <a:r>
              <a:rPr lang="ko-KR" altLang="en-US" sz="1200" b="1" dirty="0"/>
              <a:t> </a:t>
            </a:r>
            <a:endParaRPr lang="en-US" altLang="ko-KR" sz="1200" b="1" dirty="0"/>
          </a:p>
        </p:txBody>
      </p:sp>
      <p:pic>
        <p:nvPicPr>
          <p:cNvPr id="6" name="Picture 6" descr="아두이노 보드 구성요소 알아보기 - 한국전자기술">
            <a:extLst>
              <a:ext uri="{FF2B5EF4-FFF2-40B4-BE49-F238E27FC236}">
                <a16:creationId xmlns:a16="http://schemas.microsoft.com/office/drawing/2014/main" id="{07AD5F8C-E2EA-2EEC-E5F3-ADD4CEFB5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0"/>
          <a:stretch/>
        </p:blipFill>
        <p:spPr bwMode="auto">
          <a:xfrm>
            <a:off x="3885724" y="4035994"/>
            <a:ext cx="2487712" cy="217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PU6050 IMU 센서 (MPU-6050 IMU Sensor) - 가치창조기술">
            <a:extLst>
              <a:ext uri="{FF2B5EF4-FFF2-40B4-BE49-F238E27FC236}">
                <a16:creationId xmlns:a16="http://schemas.microsoft.com/office/drawing/2014/main" id="{21E12926-C9FB-4272-B3D9-C70D3D5DD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36" y="1535155"/>
            <a:ext cx="1435620" cy="14356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37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D1B35D87-CE5B-AF90-60DE-1C3414E6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139630"/>
            <a:ext cx="223775" cy="21989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2" y="124461"/>
            <a:ext cx="3387012" cy="518387"/>
          </a:xfrm>
        </p:spPr>
        <p:txBody>
          <a:bodyPr>
            <a:noAutofit/>
          </a:bodyPr>
          <a:lstStyle/>
          <a:p>
            <a:pPr algn="l"/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개략도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AE02EBD-2064-593B-C711-4FC4A828DFB9}"/>
              </a:ext>
            </a:extLst>
          </p:cNvPr>
          <p:cNvSpPr txBox="1">
            <a:spLocks/>
          </p:cNvSpPr>
          <p:nvPr/>
        </p:nvSpPr>
        <p:spPr>
          <a:xfrm>
            <a:off x="673900" y="1185615"/>
            <a:ext cx="4176142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Schematic of 2024 Two Stage Rocket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２</a:t>
            </a:r>
            <a:endParaRPr 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pic>
        <p:nvPicPr>
          <p:cNvPr id="12" name="그림 1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1B6518F-948F-A160-555D-19B9646BD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2314224"/>
            <a:ext cx="11262503" cy="3062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5F31BB-59F9-F1C9-E277-DF38F9AC261B}"/>
              </a:ext>
            </a:extLst>
          </p:cNvPr>
          <p:cNvSpPr/>
          <p:nvPr/>
        </p:nvSpPr>
        <p:spPr>
          <a:xfrm>
            <a:off x="3158289" y="3250615"/>
            <a:ext cx="1606216" cy="6918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912993-A3F8-C22D-7611-D2543979E21D}"/>
              </a:ext>
            </a:extLst>
          </p:cNvPr>
          <p:cNvCxnSpPr>
            <a:stCxn id="10" idx="2"/>
          </p:cNvCxnSpPr>
          <p:nvPr/>
        </p:nvCxnSpPr>
        <p:spPr>
          <a:xfrm>
            <a:off x="3961397" y="3942431"/>
            <a:ext cx="9024" cy="1832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755C20-337A-172C-4A1B-4FAE59791280}"/>
              </a:ext>
            </a:extLst>
          </p:cNvPr>
          <p:cNvSpPr txBox="1"/>
          <p:nvPr/>
        </p:nvSpPr>
        <p:spPr>
          <a:xfrm>
            <a:off x="2761971" y="5775158"/>
            <a:ext cx="4417427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Mini Rocket Control (</a:t>
            </a:r>
            <a:r>
              <a:rPr lang="ko-KR" altLang="en-US" sz="1600" b="1" dirty="0"/>
              <a:t>신입생</a:t>
            </a:r>
            <a:r>
              <a:rPr lang="en-US" altLang="ko-KR" sz="1600" b="1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Alternative Plan : Main Control Connection</a:t>
            </a:r>
          </a:p>
        </p:txBody>
      </p:sp>
      <p:pic>
        <p:nvPicPr>
          <p:cNvPr id="17" name="그림 1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6B3F2B2-AF74-1226-24CB-FE98EAE149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7" t="30579" r="62912" b="46829"/>
          <a:stretch/>
        </p:blipFill>
        <p:spPr>
          <a:xfrm>
            <a:off x="3158290" y="3250615"/>
            <a:ext cx="1606216" cy="691816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5449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D1B35D87-CE5B-AF90-60DE-1C3414E6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139630"/>
            <a:ext cx="223775" cy="21989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2" y="124461"/>
            <a:ext cx="3387012" cy="518387"/>
          </a:xfrm>
        </p:spPr>
        <p:txBody>
          <a:bodyPr>
            <a:noAutofit/>
          </a:bodyPr>
          <a:lstStyle/>
          <a:p>
            <a:pPr algn="l"/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개략도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AE02EBD-2064-593B-C711-4FC4A828DFB9}"/>
              </a:ext>
            </a:extLst>
          </p:cNvPr>
          <p:cNvSpPr txBox="1">
            <a:spLocks/>
          </p:cNvSpPr>
          <p:nvPr/>
        </p:nvSpPr>
        <p:spPr>
          <a:xfrm>
            <a:off x="673900" y="1185615"/>
            <a:ext cx="4176142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Schematic of 2024 Two Stage Rocket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２</a:t>
            </a:r>
            <a:endParaRPr 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pic>
        <p:nvPicPr>
          <p:cNvPr id="12" name="그림 1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1B6518F-948F-A160-555D-19B9646BD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2314224"/>
            <a:ext cx="11262503" cy="3062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5F31BB-59F9-F1C9-E277-DF38F9AC261B}"/>
              </a:ext>
            </a:extLst>
          </p:cNvPr>
          <p:cNvSpPr/>
          <p:nvPr/>
        </p:nvSpPr>
        <p:spPr>
          <a:xfrm>
            <a:off x="1445623" y="2421678"/>
            <a:ext cx="3753394" cy="6918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912993-A3F8-C22D-7611-D2543979E21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22320" y="3113494"/>
            <a:ext cx="0" cy="2661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755C20-337A-172C-4A1B-4FAE59791280}"/>
              </a:ext>
            </a:extLst>
          </p:cNvPr>
          <p:cNvSpPr txBox="1"/>
          <p:nvPr/>
        </p:nvSpPr>
        <p:spPr>
          <a:xfrm>
            <a:off x="2528368" y="5775158"/>
            <a:ext cx="3395638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ea typeface="HY견고딕" panose="02030600000101010101" pitchFamily="18" charset="-127"/>
              </a:rPr>
              <a:t>Two Stage Rocket Control Core</a:t>
            </a:r>
            <a:endParaRPr lang="en-US" altLang="ko-KR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817417-B43F-353C-F77F-2568B1B78463}"/>
              </a:ext>
            </a:extLst>
          </p:cNvPr>
          <p:cNvSpPr/>
          <p:nvPr/>
        </p:nvSpPr>
        <p:spPr>
          <a:xfrm>
            <a:off x="4624253" y="2423113"/>
            <a:ext cx="535578" cy="13977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6B3F2B2-AF74-1226-24CB-FE98EAE149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" t="3510" r="59053" b="73898"/>
          <a:stretch/>
        </p:blipFill>
        <p:spPr>
          <a:xfrm>
            <a:off x="1445624" y="2421679"/>
            <a:ext cx="3753393" cy="691816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</p:pic>
      <p:pic>
        <p:nvPicPr>
          <p:cNvPr id="16" name="그림 1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FEC0266E-CEA6-354D-55B6-3F682E41BD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9" t="26101" r="59395" b="50799"/>
          <a:stretch/>
        </p:blipFill>
        <p:spPr>
          <a:xfrm>
            <a:off x="4624254" y="3113494"/>
            <a:ext cx="535577" cy="7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50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D1B35D87-CE5B-AF90-60DE-1C3414E6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139630"/>
            <a:ext cx="223775" cy="21989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2" y="124461"/>
            <a:ext cx="3387012" cy="518387"/>
          </a:xfrm>
        </p:spPr>
        <p:txBody>
          <a:bodyPr>
            <a:noAutofit/>
          </a:bodyPr>
          <a:lstStyle/>
          <a:p>
            <a:pPr algn="l"/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개략도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AE02EBD-2064-593B-C711-4FC4A828DFB9}"/>
              </a:ext>
            </a:extLst>
          </p:cNvPr>
          <p:cNvSpPr txBox="1">
            <a:spLocks/>
          </p:cNvSpPr>
          <p:nvPr/>
        </p:nvSpPr>
        <p:spPr>
          <a:xfrm>
            <a:off x="673900" y="1185615"/>
            <a:ext cx="4176142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Schematic of 2024 Two Stage Rocket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２</a:t>
            </a:r>
            <a:endParaRPr 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pic>
        <p:nvPicPr>
          <p:cNvPr id="12" name="그림 1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1B6518F-948F-A160-555D-19B9646BD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2314224"/>
            <a:ext cx="11262503" cy="30622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5F31BB-59F9-F1C9-E277-DF38F9AC261B}"/>
              </a:ext>
            </a:extLst>
          </p:cNvPr>
          <p:cNvSpPr/>
          <p:nvPr/>
        </p:nvSpPr>
        <p:spPr>
          <a:xfrm>
            <a:off x="6096000" y="3250615"/>
            <a:ext cx="1606216" cy="6918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912993-A3F8-C22D-7611-D2543979E21D}"/>
              </a:ext>
            </a:extLst>
          </p:cNvPr>
          <p:cNvCxnSpPr>
            <a:stCxn id="10" idx="2"/>
          </p:cNvCxnSpPr>
          <p:nvPr/>
        </p:nvCxnSpPr>
        <p:spPr>
          <a:xfrm>
            <a:off x="6899108" y="3942431"/>
            <a:ext cx="9024" cy="1832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755C20-337A-172C-4A1B-4FAE59791280}"/>
              </a:ext>
            </a:extLst>
          </p:cNvPr>
          <p:cNvSpPr txBox="1"/>
          <p:nvPr/>
        </p:nvSpPr>
        <p:spPr>
          <a:xfrm>
            <a:off x="6218625" y="5775158"/>
            <a:ext cx="3115455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Main Control</a:t>
            </a:r>
          </a:p>
        </p:txBody>
      </p:sp>
      <p:pic>
        <p:nvPicPr>
          <p:cNvPr id="17" name="그림 1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6B3F2B2-AF74-1226-24CB-FE98EAE149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1" t="30579" r="36829" b="46829"/>
          <a:stretch/>
        </p:blipFill>
        <p:spPr>
          <a:xfrm>
            <a:off x="6095998" y="3250615"/>
            <a:ext cx="1606217" cy="691816"/>
          </a:xfrm>
          <a:prstGeom prst="rect">
            <a:avLst/>
          </a:prstGeom>
          <a:solidFill>
            <a:schemeClr val="bg1">
              <a:lumMod val="65000"/>
              <a:alpha val="64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0834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1" y="124461"/>
            <a:ext cx="4850814" cy="518387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제어부 개선 사항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3A492A3-C49C-6640-B053-CF1A74743348}"/>
              </a:ext>
            </a:extLst>
          </p:cNvPr>
          <p:cNvSpPr txBox="1"/>
          <p:nvPr/>
        </p:nvSpPr>
        <p:spPr>
          <a:xfrm>
            <a:off x="908998" y="1975542"/>
            <a:ext cx="6568752" cy="138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/>
              <a:t>전자부</a:t>
            </a:r>
            <a:r>
              <a:rPr lang="ko-KR" altLang="en-US" sz="1600" b="1" dirty="0"/>
              <a:t> 전선 정리 </a:t>
            </a:r>
            <a:r>
              <a:rPr lang="en-US" altLang="ko-KR" sz="1600" b="1" dirty="0"/>
              <a:t>&amp; </a:t>
            </a:r>
            <a:r>
              <a:rPr lang="ko-KR" altLang="en-US" sz="1600" b="1" dirty="0"/>
              <a:t>전선 단선 </a:t>
            </a:r>
            <a:endParaRPr lang="en-US" altLang="ko-KR" sz="16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로켓 발사 전 준비단계</a:t>
            </a:r>
            <a:endParaRPr lang="en-US" altLang="ko-KR" sz="16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사출 알고리즘 </a:t>
            </a:r>
            <a:r>
              <a:rPr lang="en-US" altLang="ko-KR" sz="1600" b="1" dirty="0"/>
              <a:t>&amp; </a:t>
            </a:r>
            <a:r>
              <a:rPr lang="ko-KR" altLang="en-US" sz="1600" b="1" dirty="0"/>
              <a:t>안전장치 문제점</a:t>
            </a:r>
            <a:endParaRPr lang="en-US" altLang="ko-KR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113154-8464-E3DD-F799-6B35FF3F8020}"/>
              </a:ext>
            </a:extLst>
          </p:cNvPr>
          <p:cNvSpPr txBox="1"/>
          <p:nvPr/>
        </p:nvSpPr>
        <p:spPr>
          <a:xfrm>
            <a:off x="908998" y="4453953"/>
            <a:ext cx="6802016" cy="18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/>
              <a:t>전자부</a:t>
            </a:r>
            <a:r>
              <a:rPr lang="ko-KR" altLang="en-US" sz="1600" b="1" dirty="0"/>
              <a:t> 전선 관리 대책 선정</a:t>
            </a:r>
            <a:endParaRPr lang="en-US" altLang="ko-KR" sz="16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통신 신뢰성 향상</a:t>
            </a:r>
            <a:endParaRPr lang="en-US" altLang="ko-KR" sz="16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사출 알고리즘 및 안전장치 신뢰성 향상</a:t>
            </a:r>
            <a:endParaRPr lang="en-US" altLang="ko-KR" sz="16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지상 관리국 제작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발사 데이터 후 처리</a:t>
            </a:r>
            <a:r>
              <a:rPr lang="en-US" altLang="ko-KR" sz="1600" b="1" dirty="0"/>
              <a:t>)</a:t>
            </a:r>
          </a:p>
        </p:txBody>
      </p:sp>
      <p:pic>
        <p:nvPicPr>
          <p:cNvPr id="8" name="그림 7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9F54EE33-3FC5-E758-C0E8-82F23B133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1578783"/>
            <a:ext cx="223775" cy="219892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3EBC2555-7DF8-1AA2-F574-DC13B2E56CDF}"/>
              </a:ext>
            </a:extLst>
          </p:cNvPr>
          <p:cNvSpPr txBox="1">
            <a:spLocks/>
          </p:cNvSpPr>
          <p:nvPr/>
        </p:nvSpPr>
        <p:spPr>
          <a:xfrm>
            <a:off x="673900" y="1624768"/>
            <a:ext cx="4176142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Problem of Rocket Control</a:t>
            </a:r>
          </a:p>
        </p:txBody>
      </p:sp>
      <p:pic>
        <p:nvPicPr>
          <p:cNvPr id="11" name="그림 10" descr="직사각형, 상징, 디자인이(가) 표시된 사진&#10;&#10;자동 생성된 설명">
            <a:extLst>
              <a:ext uri="{FF2B5EF4-FFF2-40B4-BE49-F238E27FC236}">
                <a16:creationId xmlns:a16="http://schemas.microsoft.com/office/drawing/2014/main" id="{AEA243F5-8299-8BAA-F38A-D20A4270E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" y="4057194"/>
            <a:ext cx="223775" cy="219892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A9E4A6A6-F500-C99E-6372-D3DD09B584B5}"/>
              </a:ext>
            </a:extLst>
          </p:cNvPr>
          <p:cNvSpPr txBox="1">
            <a:spLocks/>
          </p:cNvSpPr>
          <p:nvPr/>
        </p:nvSpPr>
        <p:spPr>
          <a:xfrm>
            <a:off x="673900" y="4103179"/>
            <a:ext cx="4176142" cy="3507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ea typeface="HY견고딕" panose="02030600000101010101" pitchFamily="18" charset="-127"/>
              </a:rPr>
              <a:t>Goals of 2024 Rocket Main</a:t>
            </a:r>
            <a:r>
              <a:rPr lang="ko-KR" altLang="en-US" sz="1800" b="1" dirty="0">
                <a:ea typeface="HY견고딕" panose="02030600000101010101" pitchFamily="18" charset="-127"/>
              </a:rPr>
              <a:t> </a:t>
            </a:r>
            <a:r>
              <a:rPr lang="en-US" altLang="ko-KR" sz="1800" b="1" dirty="0">
                <a:ea typeface="HY견고딕" panose="02030600000101010101" pitchFamily="18" charset="-127"/>
              </a:rPr>
              <a:t>Control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5FBEEA-26C4-AA93-E7CA-325ECE435C53}"/>
              </a:ext>
            </a:extLst>
          </p:cNvPr>
          <p:cNvGrpSpPr/>
          <p:nvPr/>
        </p:nvGrpSpPr>
        <p:grpSpPr>
          <a:xfrm>
            <a:off x="6638756" y="1175048"/>
            <a:ext cx="2045090" cy="3189549"/>
            <a:chOff x="6638756" y="1175048"/>
            <a:chExt cx="2045090" cy="3189549"/>
          </a:xfrm>
        </p:grpSpPr>
        <p:pic>
          <p:nvPicPr>
            <p:cNvPr id="14" name="그림 13" descr="텍스트, 플라스틱이(가) 표시된 사진&#10;&#10;자동 생성된 설명">
              <a:extLst>
                <a:ext uri="{FF2B5EF4-FFF2-40B4-BE49-F238E27FC236}">
                  <a16:creationId xmlns:a16="http://schemas.microsoft.com/office/drawing/2014/main" id="{7E37D3E4-7E67-A1EA-E49D-305AE446D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77" r="16190" b="26603"/>
            <a:stretch/>
          </p:blipFill>
          <p:spPr>
            <a:xfrm>
              <a:off x="6638756" y="1175048"/>
              <a:ext cx="2045090" cy="3189549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991E3A1-4ED4-64E7-1A2A-5150349515AF}"/>
                </a:ext>
              </a:extLst>
            </p:cNvPr>
            <p:cNvSpPr/>
            <p:nvPr/>
          </p:nvSpPr>
          <p:spPr>
            <a:xfrm>
              <a:off x="6797842" y="3445212"/>
              <a:ext cx="1461838" cy="8318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EA4A5E-2B15-E3F7-8445-90A108956141}"/>
              </a:ext>
            </a:extLst>
          </p:cNvPr>
          <p:cNvGrpSpPr/>
          <p:nvPr/>
        </p:nvGrpSpPr>
        <p:grpSpPr>
          <a:xfrm>
            <a:off x="8784267" y="3355856"/>
            <a:ext cx="3065610" cy="2817884"/>
            <a:chOff x="8784267" y="3445212"/>
            <a:chExt cx="3065610" cy="2817884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B8409DC8-4480-7D0B-D62A-29681F11D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267" y="3445212"/>
              <a:ext cx="3065610" cy="2817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F440CE-7AE8-F145-9904-82D3692A36E0}"/>
                </a:ext>
              </a:extLst>
            </p:cNvPr>
            <p:cNvSpPr/>
            <p:nvPr/>
          </p:nvSpPr>
          <p:spPr>
            <a:xfrm>
              <a:off x="9200147" y="4277086"/>
              <a:ext cx="1688432" cy="13314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961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FBEA654-431F-8C64-7531-BB61B8B7A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190" y="124461"/>
            <a:ext cx="7264575" cy="518387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 개선 </a:t>
            </a:r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Main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586DA3E-9279-27D3-49E0-42AA0574E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74" y="1753602"/>
            <a:ext cx="3350795" cy="3350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9045E7-5F57-548E-4649-C65F65271494}"/>
              </a:ext>
            </a:extLst>
          </p:cNvPr>
          <p:cNvSpPr txBox="1"/>
          <p:nvPr/>
        </p:nvSpPr>
        <p:spPr>
          <a:xfrm>
            <a:off x="958473" y="4678190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4G/LTE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Cellular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Modem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Kit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AAC19-64D1-9A4D-7EC2-C6FF0EBF731D}"/>
              </a:ext>
            </a:extLst>
          </p:cNvPr>
          <p:cNvSpPr txBox="1"/>
          <p:nvPr/>
        </p:nvSpPr>
        <p:spPr>
          <a:xfrm>
            <a:off x="4981215" y="1633349"/>
            <a:ext cx="2229570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TCP/IP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WebSocket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UDP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Web Server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5CA513C-D647-BFFF-011C-8CB038F01190}"/>
              </a:ext>
            </a:extLst>
          </p:cNvPr>
          <p:cNvCxnSpPr/>
          <p:nvPr/>
        </p:nvCxnSpPr>
        <p:spPr>
          <a:xfrm>
            <a:off x="4602079" y="3429000"/>
            <a:ext cx="29477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스케치, 그림, 그래픽, 블랙이(가) 표시된 사진&#10;&#10;자동 생성된 설명">
            <a:extLst>
              <a:ext uri="{FF2B5EF4-FFF2-40B4-BE49-F238E27FC236}">
                <a16:creationId xmlns:a16="http://schemas.microsoft.com/office/drawing/2014/main" id="{184EACCC-950A-B47A-79E2-8922B787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08" y="2583781"/>
            <a:ext cx="1373047" cy="16904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A5ECFB-2B0B-20A8-37E5-74A68FA83002}"/>
              </a:ext>
            </a:extLst>
          </p:cNvPr>
          <p:cNvSpPr txBox="1"/>
          <p:nvPr/>
        </p:nvSpPr>
        <p:spPr>
          <a:xfrm>
            <a:off x="7955917" y="4465086"/>
            <a:ext cx="3350795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Rocket Ground Station</a:t>
            </a:r>
          </a:p>
          <a:p>
            <a:pPr algn="r">
              <a:lnSpc>
                <a:spcPct val="150000"/>
              </a:lnSpc>
            </a:pPr>
            <a:r>
              <a:rPr lang="en-US" altLang="ko-KR" sz="1600" b="1" dirty="0"/>
              <a:t>(+Python)		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E267-82FD-661C-CDCD-53AFEA34F5EC}"/>
              </a:ext>
            </a:extLst>
          </p:cNvPr>
          <p:cNvSpPr txBox="1"/>
          <p:nvPr/>
        </p:nvSpPr>
        <p:spPr>
          <a:xfrm>
            <a:off x="485191" y="970333"/>
            <a:ext cx="6097002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/>
              <a:t>통신 신뢰성 향상 </a:t>
            </a:r>
            <a:r>
              <a:rPr lang="en-US" altLang="ko-KR" sz="1800" b="1" dirty="0"/>
              <a:t>&amp; </a:t>
            </a:r>
            <a:r>
              <a:rPr lang="ko-KR" altLang="en-US" sz="1800" b="1" dirty="0"/>
              <a:t>지상 관리국 제작 </a:t>
            </a:r>
            <a:r>
              <a:rPr lang="en-US" altLang="ko-KR" sz="1800" b="1" dirty="0"/>
              <a:t>( 5</a:t>
            </a:r>
            <a:r>
              <a:rPr lang="ko-KR" altLang="en-US" b="1" dirty="0"/>
              <a:t>월말 </a:t>
            </a:r>
            <a:r>
              <a:rPr lang="en-US" altLang="ko-KR" b="1" dirty="0"/>
              <a:t>~ 6</a:t>
            </a:r>
            <a:r>
              <a:rPr lang="ko-KR" altLang="en-US" b="1" dirty="0"/>
              <a:t>월초 </a:t>
            </a:r>
            <a:r>
              <a:rPr lang="en-US" altLang="ko-KR" b="1" dirty="0"/>
              <a:t>)</a:t>
            </a:r>
            <a:endParaRPr lang="en-US" altLang="ko-KR" sz="1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F8F6D4-D514-7CD2-742A-63EF2892898C}"/>
              </a:ext>
            </a:extLst>
          </p:cNvPr>
          <p:cNvSpPr txBox="1"/>
          <p:nvPr/>
        </p:nvSpPr>
        <p:spPr>
          <a:xfrm>
            <a:off x="958472" y="6307332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Alternative Plan : Zigbee</a:t>
            </a:r>
          </a:p>
        </p:txBody>
      </p:sp>
      <p:pic>
        <p:nvPicPr>
          <p:cNvPr id="1034" name="Picture 10" descr="XBEE/Zigbee S2C at Rs 1000/piece | XBEE Modules in Mumbai | ID: 15319176788">
            <a:extLst>
              <a:ext uri="{FF2B5EF4-FFF2-40B4-BE49-F238E27FC236}">
                <a16:creationId xmlns:a16="http://schemas.microsoft.com/office/drawing/2014/main" id="{353958C0-98EA-9C97-89DE-7BE0A533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81" y="5169553"/>
            <a:ext cx="1286375" cy="1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232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586DA3E-9279-27D3-49E0-42AA0574E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74" y="1753602"/>
            <a:ext cx="3350795" cy="3350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9045E7-5F57-548E-4649-C65F65271494}"/>
              </a:ext>
            </a:extLst>
          </p:cNvPr>
          <p:cNvSpPr txBox="1"/>
          <p:nvPr/>
        </p:nvSpPr>
        <p:spPr>
          <a:xfrm>
            <a:off x="958473" y="4678190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4G/LTE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Cellular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Modem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Kit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AAC19-64D1-9A4D-7EC2-C6FF0EBF731D}"/>
              </a:ext>
            </a:extLst>
          </p:cNvPr>
          <p:cNvSpPr txBox="1"/>
          <p:nvPr/>
        </p:nvSpPr>
        <p:spPr>
          <a:xfrm>
            <a:off x="4981215" y="1633349"/>
            <a:ext cx="2229570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TCP/IP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WebSocket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UDP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Web Server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5CA513C-D647-BFFF-011C-8CB038F01190}"/>
              </a:ext>
            </a:extLst>
          </p:cNvPr>
          <p:cNvCxnSpPr/>
          <p:nvPr/>
        </p:nvCxnSpPr>
        <p:spPr>
          <a:xfrm>
            <a:off x="4602079" y="3429000"/>
            <a:ext cx="29477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스케치, 그림, 그래픽, 블랙이(가) 표시된 사진&#10;&#10;자동 생성된 설명">
            <a:extLst>
              <a:ext uri="{FF2B5EF4-FFF2-40B4-BE49-F238E27FC236}">
                <a16:creationId xmlns:a16="http://schemas.microsoft.com/office/drawing/2014/main" id="{184EACCC-950A-B47A-79E2-8922B787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08" y="2583781"/>
            <a:ext cx="1373047" cy="16904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A5ECFB-2B0B-20A8-37E5-74A68FA83002}"/>
              </a:ext>
            </a:extLst>
          </p:cNvPr>
          <p:cNvSpPr txBox="1"/>
          <p:nvPr/>
        </p:nvSpPr>
        <p:spPr>
          <a:xfrm>
            <a:off x="7955917" y="4465086"/>
            <a:ext cx="3350795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Rocket Ground Station</a:t>
            </a:r>
          </a:p>
          <a:p>
            <a:pPr algn="r">
              <a:lnSpc>
                <a:spcPct val="150000"/>
              </a:lnSpc>
            </a:pPr>
            <a:r>
              <a:rPr lang="en-US" altLang="ko-KR" sz="1600" b="1" dirty="0"/>
              <a:t>(+Python)		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99FDAD2-9218-D846-A25C-8A6E629761C9}"/>
              </a:ext>
            </a:extLst>
          </p:cNvPr>
          <p:cNvCxnSpPr/>
          <p:nvPr/>
        </p:nvCxnSpPr>
        <p:spPr>
          <a:xfrm flipH="1">
            <a:off x="4590047" y="3693695"/>
            <a:ext cx="29958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42848A-8944-7333-18B5-3914E2079437}"/>
              </a:ext>
            </a:extLst>
          </p:cNvPr>
          <p:cNvSpPr txBox="1"/>
          <p:nvPr/>
        </p:nvSpPr>
        <p:spPr>
          <a:xfrm>
            <a:off x="4981215" y="3784720"/>
            <a:ext cx="2229570" cy="79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강제 사출 기능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강제 종료 기능</a:t>
            </a:r>
            <a:endParaRPr lang="en-US" altLang="ko-KR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12A88-D4D1-5352-685A-8986F5E9C7FD}"/>
              </a:ext>
            </a:extLst>
          </p:cNvPr>
          <p:cNvSpPr txBox="1"/>
          <p:nvPr/>
        </p:nvSpPr>
        <p:spPr>
          <a:xfrm>
            <a:off x="958472" y="6307332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Alternative Plan : Zigbee</a:t>
            </a:r>
          </a:p>
        </p:txBody>
      </p:sp>
      <p:pic>
        <p:nvPicPr>
          <p:cNvPr id="13" name="Picture 10" descr="XBEE/Zigbee S2C at Rs 1000/piece | XBEE Modules in Mumbai | ID: 15319176788">
            <a:extLst>
              <a:ext uri="{FF2B5EF4-FFF2-40B4-BE49-F238E27FC236}">
                <a16:creationId xmlns:a16="http://schemas.microsoft.com/office/drawing/2014/main" id="{011E198A-B4F8-4E9B-0DBD-2CB16D3B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81" y="5169553"/>
            <a:ext cx="1286375" cy="1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FACF1E-2514-6CE1-F9FE-E78A179A8C16}"/>
              </a:ext>
            </a:extLst>
          </p:cNvPr>
          <p:cNvSpPr txBox="1"/>
          <p:nvPr/>
        </p:nvSpPr>
        <p:spPr>
          <a:xfrm>
            <a:off x="8573346" y="5239738"/>
            <a:ext cx="2229570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로켓 상태 시각화</a:t>
            </a:r>
            <a:endParaRPr lang="en-US" altLang="ko-KR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588F2-2C98-2485-AB86-F2CC85CEA0AD}"/>
              </a:ext>
            </a:extLst>
          </p:cNvPr>
          <p:cNvSpPr txBox="1"/>
          <p:nvPr/>
        </p:nvSpPr>
        <p:spPr>
          <a:xfrm>
            <a:off x="485190" y="970333"/>
            <a:ext cx="6160053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/>
              <a:t>사출 알고리즘 및 안전장치 신뢰성 향상</a:t>
            </a:r>
            <a:r>
              <a:rPr lang="en-US" altLang="ko-KR" sz="1800" b="1" dirty="0"/>
              <a:t> ( ~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6</a:t>
            </a:r>
            <a:r>
              <a:rPr lang="ko-KR" altLang="en-US" sz="1800" b="1" dirty="0"/>
              <a:t>월말 </a:t>
            </a:r>
            <a:r>
              <a:rPr lang="en-US" altLang="ko-KR" sz="1800" b="1" dirty="0"/>
              <a:t>)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2A7A2271-6054-07F4-5FF7-A74DB1265486}"/>
              </a:ext>
            </a:extLst>
          </p:cNvPr>
          <p:cNvSpPr txBox="1">
            <a:spLocks/>
          </p:cNvSpPr>
          <p:nvPr/>
        </p:nvSpPr>
        <p:spPr>
          <a:xfrm>
            <a:off x="485190" y="124461"/>
            <a:ext cx="7264575" cy="51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 개선 </a:t>
            </a:r>
            <a:r>
              <a:rPr lang="en-US" altLang="ko-KR" sz="280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Main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12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A874E-AF31-D420-A553-000977F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>
            <a:extLst>
              <a:ext uri="{FF2B5EF4-FFF2-40B4-BE49-F238E27FC236}">
                <a16:creationId xmlns:a16="http://schemas.microsoft.com/office/drawing/2014/main" id="{EF09523E-686D-BD11-409D-A15005CB884B}"/>
              </a:ext>
            </a:extLst>
          </p:cNvPr>
          <p:cNvSpPr txBox="1">
            <a:spLocks/>
          </p:cNvSpPr>
          <p:nvPr/>
        </p:nvSpPr>
        <p:spPr>
          <a:xfrm>
            <a:off x="11690929" y="6455928"/>
            <a:ext cx="317897" cy="25598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30FD9E-C969-35B0-C944-E7042F9CF9C0}"/>
              </a:ext>
            </a:extLst>
          </p:cNvPr>
          <p:cNvCxnSpPr>
            <a:cxnSpLocks/>
          </p:cNvCxnSpPr>
          <p:nvPr/>
        </p:nvCxnSpPr>
        <p:spPr>
          <a:xfrm>
            <a:off x="485192" y="737118"/>
            <a:ext cx="11364686" cy="0"/>
          </a:xfrm>
          <a:prstGeom prst="line">
            <a:avLst/>
          </a:prstGeom>
          <a:ln w="34925">
            <a:gradFill>
              <a:gsLst>
                <a:gs pos="0">
                  <a:srgbClr val="1E4E79"/>
                </a:gs>
                <a:gs pos="98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F037D8-D2AF-95D8-6DA6-4D97A62669FE}"/>
              </a:ext>
            </a:extLst>
          </p:cNvPr>
          <p:cNvGrpSpPr/>
          <p:nvPr/>
        </p:nvGrpSpPr>
        <p:grpSpPr>
          <a:xfrm>
            <a:off x="9688132" y="99590"/>
            <a:ext cx="2320694" cy="568129"/>
            <a:chOff x="6203272" y="51502"/>
            <a:chExt cx="2503868" cy="61297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E59D0-58E4-8874-B32C-C32985F6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272" y="51502"/>
              <a:ext cx="1910862" cy="612972"/>
            </a:xfrm>
            <a:prstGeom prst="rect">
              <a:avLst/>
            </a:prstGeom>
          </p:spPr>
        </p:pic>
        <p:pic>
          <p:nvPicPr>
            <p:cNvPr id="7" name="그림 6" descr="폰트, 시계, 그래픽, 로고이(가) 표시된 사진&#10;&#10;자동 생성된 설명">
              <a:extLst>
                <a:ext uri="{FF2B5EF4-FFF2-40B4-BE49-F238E27FC236}">
                  <a16:creationId xmlns:a16="http://schemas.microsoft.com/office/drawing/2014/main" id="{38179F8E-4207-1365-9726-69525AC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435" y="92135"/>
              <a:ext cx="531705" cy="53170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586DA3E-9279-27D3-49E0-42AA0574E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74" y="1753602"/>
            <a:ext cx="3350795" cy="3350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9045E7-5F57-548E-4649-C65F65271494}"/>
              </a:ext>
            </a:extLst>
          </p:cNvPr>
          <p:cNvSpPr txBox="1"/>
          <p:nvPr/>
        </p:nvSpPr>
        <p:spPr>
          <a:xfrm>
            <a:off x="958473" y="4678190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4G/LTE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Cellular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Modem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Kit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AAC19-64D1-9A4D-7EC2-C6FF0EBF731D}"/>
              </a:ext>
            </a:extLst>
          </p:cNvPr>
          <p:cNvSpPr txBox="1"/>
          <p:nvPr/>
        </p:nvSpPr>
        <p:spPr>
          <a:xfrm>
            <a:off x="4981215" y="1633349"/>
            <a:ext cx="2229570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TCP/IP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WebSocket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UDP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Web Server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5CA513C-D647-BFFF-011C-8CB038F01190}"/>
              </a:ext>
            </a:extLst>
          </p:cNvPr>
          <p:cNvCxnSpPr/>
          <p:nvPr/>
        </p:nvCxnSpPr>
        <p:spPr>
          <a:xfrm>
            <a:off x="4602079" y="3429000"/>
            <a:ext cx="29477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스케치, 그림, 그래픽, 블랙이(가) 표시된 사진&#10;&#10;자동 생성된 설명">
            <a:extLst>
              <a:ext uri="{FF2B5EF4-FFF2-40B4-BE49-F238E27FC236}">
                <a16:creationId xmlns:a16="http://schemas.microsoft.com/office/drawing/2014/main" id="{184EACCC-950A-B47A-79E2-8922B787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08" y="2583781"/>
            <a:ext cx="1373047" cy="16904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A5ECFB-2B0B-20A8-37E5-74A68FA83002}"/>
              </a:ext>
            </a:extLst>
          </p:cNvPr>
          <p:cNvSpPr txBox="1"/>
          <p:nvPr/>
        </p:nvSpPr>
        <p:spPr>
          <a:xfrm>
            <a:off x="7955917" y="4465086"/>
            <a:ext cx="3350795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Rocket Ground Station</a:t>
            </a:r>
          </a:p>
          <a:p>
            <a:pPr algn="r">
              <a:lnSpc>
                <a:spcPct val="150000"/>
              </a:lnSpc>
            </a:pPr>
            <a:r>
              <a:rPr lang="en-US" altLang="ko-KR" sz="1600" b="1" dirty="0"/>
              <a:t>(+Python)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E137A-D7A6-F5AC-E352-0FDAE94866F4}"/>
              </a:ext>
            </a:extLst>
          </p:cNvPr>
          <p:cNvSpPr txBox="1"/>
          <p:nvPr/>
        </p:nvSpPr>
        <p:spPr>
          <a:xfrm>
            <a:off x="485190" y="970333"/>
            <a:ext cx="6160053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/>
              <a:t>사출 알고리즘 및 안전장치 신뢰성 향상</a:t>
            </a:r>
            <a:r>
              <a:rPr lang="en-US" altLang="ko-KR" sz="1800" b="1" dirty="0"/>
              <a:t> ( ~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6</a:t>
            </a:r>
            <a:r>
              <a:rPr lang="ko-KR" altLang="en-US" sz="1800" b="1" dirty="0"/>
              <a:t>월말 </a:t>
            </a:r>
            <a:r>
              <a:rPr lang="en-US" altLang="ko-KR" sz="1800" b="1" dirty="0"/>
              <a:t>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99FDAD2-9218-D846-A25C-8A6E629761C9}"/>
              </a:ext>
            </a:extLst>
          </p:cNvPr>
          <p:cNvCxnSpPr/>
          <p:nvPr/>
        </p:nvCxnSpPr>
        <p:spPr>
          <a:xfrm flipH="1">
            <a:off x="4590047" y="3693695"/>
            <a:ext cx="29958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42848A-8944-7333-18B5-3914E2079437}"/>
              </a:ext>
            </a:extLst>
          </p:cNvPr>
          <p:cNvSpPr txBox="1"/>
          <p:nvPr/>
        </p:nvSpPr>
        <p:spPr>
          <a:xfrm>
            <a:off x="4981215" y="3784720"/>
            <a:ext cx="2229570" cy="79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강제 사출 기능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강제 종료 기능</a:t>
            </a:r>
            <a:endParaRPr lang="en-US" altLang="ko-KR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12A88-D4D1-5352-685A-8986F5E9C7FD}"/>
              </a:ext>
            </a:extLst>
          </p:cNvPr>
          <p:cNvSpPr txBox="1"/>
          <p:nvPr/>
        </p:nvSpPr>
        <p:spPr>
          <a:xfrm>
            <a:off x="958472" y="6307332"/>
            <a:ext cx="335079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Alternative Plan : Zigbee</a:t>
            </a:r>
          </a:p>
        </p:txBody>
      </p:sp>
      <p:pic>
        <p:nvPicPr>
          <p:cNvPr id="13" name="Picture 10" descr="XBEE/Zigbee S2C at Rs 1000/piece | XBEE Modules in Mumbai | ID: 15319176788">
            <a:extLst>
              <a:ext uri="{FF2B5EF4-FFF2-40B4-BE49-F238E27FC236}">
                <a16:creationId xmlns:a16="http://schemas.microsoft.com/office/drawing/2014/main" id="{011E198A-B4F8-4E9B-0DBD-2CB16D3B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81" y="5169553"/>
            <a:ext cx="1286375" cy="1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A0C6659-1741-57A1-025F-9B6CFBEA300C}"/>
              </a:ext>
            </a:extLst>
          </p:cNvPr>
          <p:cNvSpPr/>
          <p:nvPr/>
        </p:nvSpPr>
        <p:spPr>
          <a:xfrm>
            <a:off x="4379495" y="1479884"/>
            <a:ext cx="6797842" cy="4407777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97EAEA-9F7F-7384-4594-7378CFA2D20D}"/>
              </a:ext>
            </a:extLst>
          </p:cNvPr>
          <p:cNvSpPr txBox="1"/>
          <p:nvPr/>
        </p:nvSpPr>
        <p:spPr>
          <a:xfrm>
            <a:off x="7210785" y="6030843"/>
            <a:ext cx="4022743" cy="34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김영호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김한수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김효빈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오서윤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오한빈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이해찬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정혁</a:t>
            </a:r>
            <a:endParaRPr lang="en-US" altLang="ko-KR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289881-952C-8A67-1E83-F6BA0B756E1F}"/>
              </a:ext>
            </a:extLst>
          </p:cNvPr>
          <p:cNvSpPr txBox="1"/>
          <p:nvPr/>
        </p:nvSpPr>
        <p:spPr>
          <a:xfrm>
            <a:off x="8573346" y="5239738"/>
            <a:ext cx="2229570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로켓 상태 시각화</a:t>
            </a:r>
            <a:endParaRPr lang="en-US" altLang="ko-KR" sz="1600" b="1" dirty="0"/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CAF4AC70-94C8-8259-ECEC-50EE51A7C869}"/>
              </a:ext>
            </a:extLst>
          </p:cNvPr>
          <p:cNvSpPr txBox="1">
            <a:spLocks/>
          </p:cNvSpPr>
          <p:nvPr/>
        </p:nvSpPr>
        <p:spPr>
          <a:xfrm>
            <a:off x="485190" y="124461"/>
            <a:ext cx="7264575" cy="518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Rocket </a:t>
            </a:r>
            <a:r>
              <a:rPr lang="ko-KR" altLang="en-US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 개선 </a:t>
            </a:r>
            <a:r>
              <a:rPr lang="en-US" altLang="ko-KR" sz="2800" dirty="0">
                <a:solidFill>
                  <a:srgbClr val="1E4E7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Main</a:t>
            </a:r>
            <a:endParaRPr lang="en-US" sz="2800" dirty="0">
              <a:solidFill>
                <a:srgbClr val="1E4E7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86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1266</TotalTime>
  <Words>841</Words>
  <Application>Microsoft Office PowerPoint</Application>
  <PresentationFormat>와이드스크린</PresentationFormat>
  <Paragraphs>258</Paragraphs>
  <Slides>26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HY견고딕</vt:lpstr>
      <vt:lpstr>Aptos</vt:lpstr>
      <vt:lpstr>Aptos Display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kpkk912@naver.com</dc:creator>
  <cp:lastModifiedBy>김영호</cp:lastModifiedBy>
  <cp:revision>97</cp:revision>
  <dcterms:created xsi:type="dcterms:W3CDTF">2024-02-17T04:27:58Z</dcterms:created>
  <dcterms:modified xsi:type="dcterms:W3CDTF">2024-07-01T02:16:58Z</dcterms:modified>
</cp:coreProperties>
</file>